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9"/>
  </p:notesMasterIdLst>
  <p:sldIdLst>
    <p:sldId id="263" r:id="rId2"/>
    <p:sldId id="257" r:id="rId3"/>
    <p:sldId id="260" r:id="rId4"/>
    <p:sldId id="259" r:id="rId5"/>
    <p:sldId id="258" r:id="rId6"/>
    <p:sldId id="261" r:id="rId7"/>
    <p:sldId id="262" r:id="rId8"/>
    <p:sldId id="264" r:id="rId14"/>
    <p:sldId id="265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6020D"/>
    <a:srgbClr val="E2464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249"/>
    <p:restoredTop sz="94787"/>
  </p:normalViewPr>
  <p:slideViewPr>
    <p:cSldViewPr snapToGrid="0">
      <p:cViewPr varScale="1">
        <p:scale>
          <a:sx n="112" d="100"/>
          <a:sy n="112" d="100"/>
        </p:scale>
        <p:origin x="1048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Relationship Id="rId14" Type="http://schemas.openxmlformats.org/officeDocument/2006/relationships/slide" Target="slides/slide8.xml"/><Relationship Id="rId15" Type="http://schemas.openxmlformats.org/officeDocument/2006/relationships/slide" Target="slides/slide9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7C9071-6B94-0C4E-9580-1F92064AE96A}" type="datetimeFigureOut">
              <a:rPr lang="en-US" smtClean="0"/>
              <a:t>6/12/26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0777A3-1690-1546-B61C-0FBD4A2C17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5194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5A88FD-2DF7-246D-D876-71BED5A458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A55362A-C5EA-4540-E773-8DDE4E56A77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3E22567-7A3C-2701-B7C2-1D50AF158FD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906014F-E2C1-287A-B3AE-82DD60B67BF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40696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03D152-4D66-ED1F-41B2-05E7ADC8F1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D9DB4E2-EA1C-D5B0-0E09-D49C035F58D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09B7C65-6B94-BCCD-F21F-2F27216DC45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FF2151-3C47-C829-95C9-79EE07D0668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2814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873AF1-7468-4A9A-A06F-1844B17EA3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BA06419-3B6B-A61B-1DF9-F7594F4DA16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EDBFE2A-CB23-0CBA-4D70-A9BEE919BEE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C743514-5B5B-6F4B-C91D-10EA1AA020D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171504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1E43AA-7BB8-B56B-2166-4E5F608D34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4F4FD73-3CD0-8BA5-255A-70E34637D58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58E9BB5-8119-A2EC-2505-F3B6D758E75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DA2B21C-BFB7-7774-C1C8-44E082AE6F3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722402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35EB40-C23F-9374-9F79-7567F84B38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E5199DE-09D2-A904-12F1-8E11AA10AE3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AF81BB7-341E-62EE-9250-3AA216406D9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F443CD6-DAE0-C0A7-71B8-D4DF09D22F2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808225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438771-FF21-0281-ED85-AD71AC2DC3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D56C566-CC74-6467-2EE7-41EAB31DBB4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397CB6F-CED6-815C-8D91-E6A0BF21977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966CB4A-89DC-51A7-F04B-A338BA238DF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6630363"/>
      </p:ext>
    </p:extLst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B1C3DA-2AA1-E2CF-32F8-1704A9311F7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15200D8-89B3-14FA-B414-F3E8DF90D10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2D46B9-481F-700C-FD0A-41DCCA166B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5FF9F-CA44-C44C-B6B2-17140C6C26C2}" type="datetime1">
              <a:rPr lang="en-US" smtClean="0"/>
              <a:t>6/12/26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5AB045-DED0-8F36-223E-F2BAB1AFD6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73D3BE-252F-FC71-ECEE-0AC46AF71C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D711E-53A1-AC44-A65C-84730B49F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69960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26F256-2A78-5C13-25BB-6A6B9677DD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2D84DA3-994E-6517-FFE2-FA590E14E7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87A50D-2DEC-E5D1-542D-233FE6B7F6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26387-D47D-3E4A-803C-5C306E3CF7EE}" type="datetime1">
              <a:rPr lang="en-US" smtClean="0"/>
              <a:t>6/12/26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A916D4-1BE0-258C-6DFB-08DF6575C6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BED808-8FE8-23CE-511B-2820969A6E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D711E-53A1-AC44-A65C-84730B49F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93510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578D4F1-E04E-0469-0CEC-4356C38812E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6C053B6-5267-77D7-3CA1-10D44021FA7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7CAC61-8039-BFB2-0486-D734C8187F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AD0266-CE95-A641-A59C-3835CFE96D23}" type="datetime1">
              <a:rPr lang="en-US" smtClean="0"/>
              <a:t>6/12/26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F111E4-A747-78A9-BA50-C37F8138BC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0964F9-B82E-E56C-3393-10E21F3439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D711E-53A1-AC44-A65C-84730B49F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3949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62C7B5-85A9-A311-4F74-86F7BCB51E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CCACC0-AE56-1351-AC84-8F97AC1FC1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695F9C-B2E1-BCC6-6CE3-A7392C1B67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93762-7D22-6D49-8798-B5BFC3C97F34}" type="datetime1">
              <a:rPr lang="en-US" smtClean="0"/>
              <a:t>6/12/26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723D44-C4DE-CB29-7D56-5AA351EC0F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1AC2BE-7C73-6672-D95D-9F201AADA7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D711E-53A1-AC44-A65C-84730B49F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51436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E732B6-220B-098E-A9BC-97C7A1C3EF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07888F2-8532-D268-8D9A-31A802B4B4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E0C96F-DEE9-4D86-0194-8BE3AED31E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A2BC94-2288-8D45-8D06-05676C4B97A1}" type="datetime1">
              <a:rPr lang="en-US" smtClean="0"/>
              <a:t>6/12/26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6866CF-7D75-4D8F-423D-694CA36594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631A92-C251-436F-8FAD-A53AD1B90B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D711E-53A1-AC44-A65C-84730B49F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22798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5E4186-0880-4A93-030A-BCE06B6825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3C75C5-9E25-E05C-7296-895708CECF0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1D10B52-CEFE-FBD0-3DEB-3D7FB63595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6CB90A9-C3D3-97AF-1B04-B5E0F1441A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5FAEC-B519-6A4A-AA7F-48D91C4ACA10}" type="datetime1">
              <a:rPr lang="en-US" smtClean="0"/>
              <a:t>6/12/26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633142-3C72-EC5F-8F56-103EFA14E9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B2B2027-7024-D9E3-C76F-03FAAF3B37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D711E-53A1-AC44-A65C-84730B49F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85873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10C27D-67C8-B3AB-4042-194DED0A15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087CEB8-61D4-8F90-506D-A313A8CB24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4AA93D6-0654-206C-990B-0BFD8446346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7505D1F-0AA7-1B37-4B8D-98F2E45C46D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F888555-1DFA-C5C0-FE47-907D15ED87C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AC6FA06-1846-E591-84BD-C8AF2CC414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85C15-2CC5-A14C-8ED6-51AF402BCE20}" type="datetime1">
              <a:rPr lang="en-US" smtClean="0"/>
              <a:t>6/12/26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488BF5A-889E-3DDD-DFE6-CFEEE4AF96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859ADC1-FF87-B5D1-32FF-FA4392F6F7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D711E-53A1-AC44-A65C-84730B49F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71452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04AFDA-38EB-9B81-D349-1984FCA1D4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3199C9C-301B-0834-237E-31FD46358F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EC2DF-0B03-B34C-B10E-C2C3B39E1F6A}" type="datetime1">
              <a:rPr lang="en-US" smtClean="0"/>
              <a:t>6/12/26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C59BCBD-5267-6F77-A53A-C5FB8BA0A4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4563E6B-D46E-4097-26A4-CFAA23CC4F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D711E-53A1-AC44-A65C-84730B49F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54326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1D39D67-FB05-E5AC-FBF1-EDA7F65003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45D0C-FD42-1B4D-8BC2-538F8D110161}" type="datetime1">
              <a:rPr lang="en-US" smtClean="0"/>
              <a:t>6/12/26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361401C-31B7-4952-55DF-0CE88E87A8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3D98DDD-6DD0-926E-A7FE-24095864C3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D711E-53A1-AC44-A65C-84730B49F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38480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DADB89-6EE8-5353-690B-D60F97D1D4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5E6A73-2B55-46E2-4E58-90B12F03D7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D94BA08-22B3-193A-31F9-04AC2E038E5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28F8870-5DE6-2BB6-ED3A-D324EFAE50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637E-BF3E-1945-9BB2-21FDD0EF5331}" type="datetime1">
              <a:rPr lang="en-US" smtClean="0"/>
              <a:t>6/12/26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800A094-22ED-1F2B-2D7F-94E342CB7F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583BD56-5E55-73CD-F4C9-F9EB465806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D711E-53A1-AC44-A65C-84730B49F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48763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548C98-A0EF-A759-96EB-69CE7FA1E3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387D70A-1DE5-2162-DC35-592B10FFB9A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015F91A-885D-907F-FDF0-5B375FCB11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07107D7-3E99-3995-84BD-0ADB8768D8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02E17-2E73-ED47-BC83-A1ACED9350CD}" type="datetime1">
              <a:rPr lang="en-US" smtClean="0"/>
              <a:t>6/12/26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40E115F-A404-458C-7767-58C8C97953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DB4F493-E9CE-B4ED-0E85-D298C51758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D711E-53A1-AC44-A65C-84730B49F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7676048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A983661-7D8F-6CBB-617F-04AD32679C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A8FB329-6CA1-A478-34D8-31389F19E6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73FCEE-D01F-747A-3BA8-29B0A7337AA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D5EFFD0-2D6B-E94C-AF3F-EDA5F9F09FC5}" type="datetime1">
              <a:rPr lang="en-US" smtClean="0"/>
              <a:t>6/12/26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85067D-257D-A157-9D72-0B55FDA97F9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3A830E-B281-0311-7387-65EA6EAC24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61D711E-53A1-AC44-A65C-84730B49F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8495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3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2.png"/><Relationship Id="rId7" Type="http://schemas.openxmlformats.org/officeDocument/2006/relationships/image" Target="../media/image3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Relationship Id="rId4" Type="http://schemas.openxmlformats.org/officeDocument/2006/relationships/image" Target="../media/image6.png"/><Relationship Id="rId5" Type="http://schemas.openxmlformats.org/officeDocument/2006/relationships/image" Target="../media/image7.png"/><Relationship Id="rId6" Type="http://schemas.openxmlformats.org/officeDocument/2006/relationships/image" Target="../media/image2.png"/><Relationship Id="rId7" Type="http://schemas.openxmlformats.org/officeDocument/2006/relationships/image" Target="../media/image3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png"/><Relationship Id="rId4" Type="http://schemas.openxmlformats.org/officeDocument/2006/relationships/image" Target="../media/image8.png"/><Relationship Id="rId5" Type="http://schemas.openxmlformats.org/officeDocument/2006/relationships/image" Target="../media/image9.png"/><Relationship Id="rId6" Type="http://schemas.openxmlformats.org/officeDocument/2006/relationships/image" Target="../media/image2.png"/><Relationship Id="rId7" Type="http://schemas.openxmlformats.org/officeDocument/2006/relationships/image" Target="../media/image3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.png"/><Relationship Id="rId4" Type="http://schemas.openxmlformats.org/officeDocument/2006/relationships/image" Target="../media/image10.png"/><Relationship Id="rId5" Type="http://schemas.openxmlformats.org/officeDocument/2006/relationships/image" Target="../media/image2.png"/><Relationship Id="rId6" Type="http://schemas.openxmlformats.org/officeDocument/2006/relationships/image" Target="../media/image3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.png"/><Relationship Id="rId4" Type="http://schemas.openxmlformats.org/officeDocument/2006/relationships/image" Target="../media/image11.png"/><Relationship Id="rId5" Type="http://schemas.openxmlformats.org/officeDocument/2006/relationships/image" Target="../media/image12.png"/><Relationship Id="rId6" Type="http://schemas.openxmlformats.org/officeDocument/2006/relationships/image" Target="../media/image13.png"/><Relationship Id="rId7" Type="http://schemas.openxmlformats.org/officeDocument/2006/relationships/image" Target="../media/image2.png"/><Relationship Id="rId8" Type="http://schemas.openxmlformats.org/officeDocument/2006/relationships/image" Target="../media/image3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.png"/><Relationship Id="rId4" Type="http://schemas.openxmlformats.org/officeDocument/2006/relationships/image" Target="../media/image14.jpeg"/><Relationship Id="rId5" Type="http://schemas.openxmlformats.org/officeDocument/2006/relationships/image" Target="../media/image2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D64B9F-B54C-B6A9-4FAC-898E08EEF9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tech_inspired_abstract_data_network_backdrop_dark.png">
            <a:extLst>
              <a:ext uri="{FF2B5EF4-FFF2-40B4-BE49-F238E27FC236}">
                <a16:creationId xmlns:a16="http://schemas.microsoft.com/office/drawing/2014/main" id="{78ABBA73-9EDC-BB92-329D-E6399381DF4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2192000" cy="6878040"/>
          </a:xfrm>
          <a:prstGeom prst="rect">
            <a:avLst/>
          </a:prstGeom>
        </p:spPr>
      </p:pic>
      <p:sp>
        <p:nvSpPr>
          <p:cNvPr id="26" name="Text 6">
            <a:extLst>
              <a:ext uri="{FF2B5EF4-FFF2-40B4-BE49-F238E27FC236}">
                <a16:creationId xmlns:a16="http://schemas.microsoft.com/office/drawing/2014/main" id="{082E52D8-F104-D3C5-A7AF-29F1A9DE0012}"/>
              </a:ext>
            </a:extLst>
          </p:cNvPr>
          <p:cNvSpPr/>
          <p:nvPr/>
        </p:nvSpPr>
        <p:spPr>
          <a:xfrm>
            <a:off x="2313545" y="4024453"/>
            <a:ext cx="7600475" cy="156027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85000" lnSpcReduction="10000"/>
          </a:bodyPr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F6FAFF"/>
                </a:solidFill>
                <a:latin typeface="Inter" pitchFamily="34" charset="0"/>
                <a:ea typeface="Inter" pitchFamily="34" charset="-122"/>
              </a:rPr>
              <a:t>Live Batch Intelligence.</a:t>
            </a:r>
          </a:p>
          <a:p>
            <a:pPr marL="0" indent="0" algn="ctr">
              <a:buNone/>
            </a:pPr>
            <a:r>
              <a:rPr lang="en-US" sz="2400" b="1" dirty="0">
                <a:solidFill>
                  <a:srgbClr val="F6FAFF"/>
                </a:solidFill>
                <a:latin typeface="Inter" pitchFamily="34" charset="0"/>
                <a:ea typeface="Inter" pitchFamily="34" charset="-122"/>
              </a:rPr>
              <a:t> </a:t>
            </a:r>
          </a:p>
          <a:p>
            <a:pPr marL="0" indent="0" algn="ctr">
              <a:buNone/>
            </a:pPr>
            <a:r>
              <a:rPr lang="en-US" sz="2400" b="1" i="1" dirty="0">
                <a:solidFill>
                  <a:srgbClr val="F6FAFF"/>
                </a:solidFill>
                <a:latin typeface="Inter" pitchFamily="34" charset="0"/>
                <a:ea typeface="Inter" pitchFamily="34" charset="-122"/>
              </a:rPr>
              <a:t>Validation-Ready by Design.</a:t>
            </a:r>
          </a:p>
          <a:p>
            <a:pPr marL="0" indent="0" algn="ctr">
              <a:buNone/>
            </a:pPr>
            <a:endParaRPr lang="en-US" sz="2400" b="1" i="1" dirty="0">
              <a:solidFill>
                <a:srgbClr val="F6FAFF"/>
              </a:solidFill>
              <a:latin typeface="Inter" pitchFamily="34" charset="0"/>
              <a:ea typeface="Inter" pitchFamily="34" charset="-122"/>
            </a:endParaRPr>
          </a:p>
          <a:p>
            <a:pPr marL="0" indent="0" algn="ctr">
              <a:buNone/>
            </a:pPr>
            <a:r>
              <a:rPr lang="en-US" sz="2400" b="1" i="1" dirty="0">
                <a:solidFill>
                  <a:srgbClr val="F6FAFF"/>
                </a:solidFill>
                <a:latin typeface="Inter" pitchFamily="34" charset="0"/>
                <a:ea typeface="Inter" pitchFamily="34" charset="-122"/>
              </a:rPr>
              <a:t>Accelerate your process development with the power of technology.</a:t>
            </a:r>
            <a:endParaRPr lang="en-US" sz="2400" i="1" dirty="0"/>
          </a:p>
        </p:txBody>
      </p:sp>
      <p:sp>
        <p:nvSpPr>
          <p:cNvPr id="54" name="Shape 0">
            <a:extLst>
              <a:ext uri="{FF2B5EF4-FFF2-40B4-BE49-F238E27FC236}">
                <a16:creationId xmlns:a16="http://schemas.microsoft.com/office/drawing/2014/main" id="{D9F119B5-D1E4-11F9-C957-591678E21937}"/>
              </a:ext>
            </a:extLst>
          </p:cNvPr>
          <p:cNvSpPr/>
          <p:nvPr/>
        </p:nvSpPr>
        <p:spPr>
          <a:xfrm>
            <a:off x="2313545" y="4361062"/>
            <a:ext cx="7600475" cy="0"/>
          </a:xfrm>
          <a:prstGeom prst="line">
            <a:avLst/>
          </a:prstGeom>
          <a:noFill/>
          <a:ln w="8890">
            <a:solidFill>
              <a:srgbClr val="00E0D6">
                <a:alpha val="42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64" name="Picture 63">
            <a:extLst>
              <a:ext uri="{FF2B5EF4-FFF2-40B4-BE49-F238E27FC236}">
                <a16:creationId xmlns:a16="http://schemas.microsoft.com/office/drawing/2014/main" id="{B0042332-9A37-D5E8-5BDC-74CFAF19422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867" t="35596" r="-4624" b="35021"/>
          <a:stretch>
            <a:fillRect/>
          </a:stretch>
        </p:blipFill>
        <p:spPr>
          <a:xfrm>
            <a:off x="2624559" y="1714589"/>
            <a:ext cx="6978445" cy="2020986"/>
          </a:xfrm>
          <a:prstGeom prst="rect">
            <a:avLst/>
          </a:prstGeom>
        </p:spPr>
      </p:pic>
      <p:pic>
        <p:nvPicPr>
          <p:cNvPr id="68" name="Picture 67" descr="A logo with a star and a letter t&#10;&#10;AI-generated content may be incorrect.">
            <a:extLst>
              <a:ext uri="{FF2B5EF4-FFF2-40B4-BE49-F238E27FC236}">
                <a16:creationId xmlns:a16="http://schemas.microsoft.com/office/drawing/2014/main" id="{E6E57280-0F4C-3F80-F709-776B5084B1F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23100" y="96866"/>
            <a:ext cx="1128252" cy="1128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88432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tech_inspired_abstract_data_network_backdrop_dark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-20040"/>
            <a:ext cx="12192000" cy="687804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231009" y="530352"/>
            <a:ext cx="11739717" cy="0"/>
          </a:xfrm>
          <a:prstGeom prst="line">
            <a:avLst/>
          </a:prstGeom>
          <a:noFill/>
          <a:ln w="8890">
            <a:solidFill>
              <a:srgbClr val="00E0D6">
                <a:alpha val="42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2"/>
          <p:cNvSpPr/>
          <p:nvPr/>
        </p:nvSpPr>
        <p:spPr>
          <a:xfrm>
            <a:off x="231010" y="320040"/>
            <a:ext cx="10515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r>
              <a:rPr lang="en-US" sz="780" b="1" dirty="0">
                <a:solidFill>
                  <a:srgbClr val="F6FAFF"/>
                </a:solidFill>
                <a:latin typeface="Inter" pitchFamily="34" charset="0"/>
                <a:ea typeface="Inter" pitchFamily="34" charset="-122"/>
              </a:rPr>
              <a:t>BATCHXPLORER LIVE</a:t>
            </a:r>
            <a:endParaRPr lang="en-US" sz="780" dirty="0"/>
          </a:p>
        </p:txBody>
      </p:sp>
      <p:sp>
        <p:nvSpPr>
          <p:cNvPr id="6" name="Text 3"/>
          <p:cNvSpPr/>
          <p:nvPr/>
        </p:nvSpPr>
        <p:spPr>
          <a:xfrm>
            <a:off x="1355722" y="338328"/>
            <a:ext cx="16459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r>
              <a:rPr lang="en-US" sz="540" dirty="0">
                <a:solidFill>
                  <a:srgbClr val="A1B3C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Validation-Aware Process Development Platform</a:t>
            </a:r>
            <a:endParaRPr lang="en-US" sz="540" dirty="0"/>
          </a:p>
        </p:txBody>
      </p:sp>
      <p:sp>
        <p:nvSpPr>
          <p:cNvPr id="7" name="Text 4"/>
          <p:cNvSpPr/>
          <p:nvPr/>
        </p:nvSpPr>
        <p:spPr>
          <a:xfrm>
            <a:off x="9921878" y="338328"/>
            <a:ext cx="18288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r"/>
            <a:r>
              <a:rPr lang="en-US" sz="640" b="1" dirty="0">
                <a:solidFill>
                  <a:srgbClr val="00E0D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CORE FEATURES</a:t>
            </a:r>
            <a:endParaRPr lang="en-US" sz="640" dirty="0"/>
          </a:p>
        </p:txBody>
      </p:sp>
      <p:sp>
        <p:nvSpPr>
          <p:cNvPr id="32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9753600" y="653796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0"/>
            </a:ext>
          </a:extLst>
        </p:spPr>
        <p:txBody>
          <a:bodyPr/>
          <a:lstStyle>
            <a:lvl1pPr>
              <a:defRPr sz="1200">
                <a:solidFill>
                  <a:srgbClr val="698096"/>
                </a:solidFill>
              </a:defRPr>
            </a:lvl1pPr>
          </a:lstStyle>
          <a:p>
            <a:pPr algn="l"/>
            <a:fld id="{F7021451-1387-4CA6-816F-3879F97B5CBC}" type="slidenum">
              <a:rPr lang="en-US" b="0"/>
              <a:t>2</a:t>
            </a:fld>
            <a:endParaRPr lang="en-US"/>
          </a:p>
        </p:txBody>
      </p:sp>
      <p:sp>
        <p:nvSpPr>
          <p:cNvPr id="4" name="Text 5">
            <a:extLst>
              <a:ext uri="{FF2B5EF4-FFF2-40B4-BE49-F238E27FC236}">
                <a16:creationId xmlns:a16="http://schemas.microsoft.com/office/drawing/2014/main" id="{E89FF0B0-132D-7BDE-8940-A03C001EFE5A}"/>
              </a:ext>
            </a:extLst>
          </p:cNvPr>
          <p:cNvSpPr/>
          <p:nvPr/>
        </p:nvSpPr>
        <p:spPr>
          <a:xfrm>
            <a:off x="530352" y="841248"/>
            <a:ext cx="30175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720" b="1" dirty="0">
                <a:solidFill>
                  <a:srgbClr val="00E0D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BATCHXPLORER LIVE PLATFORM</a:t>
            </a:r>
            <a:endParaRPr lang="en-US" sz="720" dirty="0"/>
          </a:p>
        </p:txBody>
      </p:sp>
      <p:sp>
        <p:nvSpPr>
          <p:cNvPr id="8" name="Text 6">
            <a:extLst>
              <a:ext uri="{FF2B5EF4-FFF2-40B4-BE49-F238E27FC236}">
                <a16:creationId xmlns:a16="http://schemas.microsoft.com/office/drawing/2014/main" id="{31C7FFA9-F5AD-B5AA-AE17-86A7C2C67807}"/>
              </a:ext>
            </a:extLst>
          </p:cNvPr>
          <p:cNvSpPr/>
          <p:nvPr/>
        </p:nvSpPr>
        <p:spPr>
          <a:xfrm>
            <a:off x="530352" y="1060703"/>
            <a:ext cx="4053078" cy="111099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92500"/>
          </a:bodyPr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F6FAFF"/>
                </a:solidFill>
                <a:latin typeface="Inter" pitchFamily="34" charset="0"/>
                <a:ea typeface="Inter" pitchFamily="34" charset="-122"/>
              </a:rPr>
              <a:t>Validation-aware Batch Software for process development – built for GMP teams.</a:t>
            </a:r>
            <a:endParaRPr lang="en-US" sz="2400" dirty="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77AFD201-B21C-73A1-E106-A4E3CFABC4F9}"/>
              </a:ext>
            </a:extLst>
          </p:cNvPr>
          <p:cNvGrpSpPr/>
          <p:nvPr/>
        </p:nvGrpSpPr>
        <p:grpSpPr>
          <a:xfrm>
            <a:off x="5853162" y="858962"/>
            <a:ext cx="3858751" cy="2206224"/>
            <a:chOff x="879619" y="3003562"/>
            <a:chExt cx="5389880" cy="3187681"/>
          </a:xfrm>
        </p:grpSpPr>
        <p:sp>
          <p:nvSpPr>
            <p:cNvPr id="11" name="Shape 20">
              <a:extLst>
                <a:ext uri="{FF2B5EF4-FFF2-40B4-BE49-F238E27FC236}">
                  <a16:creationId xmlns:a16="http://schemas.microsoft.com/office/drawing/2014/main" id="{9A32FE15-FD95-F672-7DEC-319494997D39}"/>
                </a:ext>
              </a:extLst>
            </p:cNvPr>
            <p:cNvSpPr/>
            <p:nvPr/>
          </p:nvSpPr>
          <p:spPr>
            <a:xfrm>
              <a:off x="879619" y="3003562"/>
              <a:ext cx="5389880" cy="3187681"/>
            </a:xfrm>
            <a:prstGeom prst="roundRect">
              <a:avLst/>
            </a:prstGeom>
            <a:solidFill>
              <a:srgbClr val="030C18"/>
            </a:solidFill>
            <a:ln w="15240">
              <a:solidFill>
                <a:srgbClr val="1AB5FF"/>
              </a:solidFill>
              <a:prstDash val="solid"/>
            </a:ln>
          </p:spPr>
          <p:txBody>
            <a:bodyPr/>
            <a:lstStyle/>
            <a:p>
              <a:endParaRPr lang="en-US"/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580A191E-F5BF-4ADD-9D31-F8E14AF4212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041069" y="3095752"/>
              <a:ext cx="5136065" cy="2921000"/>
            </a:xfrm>
            <a:prstGeom prst="roundRect">
              <a:avLst/>
            </a:prstGeom>
          </p:spPr>
        </p:pic>
      </p:grpSp>
      <p:sp>
        <p:nvSpPr>
          <p:cNvPr id="13" name="Text 7">
            <a:extLst>
              <a:ext uri="{FF2B5EF4-FFF2-40B4-BE49-F238E27FC236}">
                <a16:creationId xmlns:a16="http://schemas.microsoft.com/office/drawing/2014/main" id="{F0076DCF-96B3-589F-3FA1-4ECEBBA189E5}"/>
              </a:ext>
            </a:extLst>
          </p:cNvPr>
          <p:cNvSpPr/>
          <p:nvPr/>
        </p:nvSpPr>
        <p:spPr>
          <a:xfrm>
            <a:off x="530352" y="2045203"/>
            <a:ext cx="3089148" cy="5928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buNone/>
            </a:pPr>
            <a:r>
              <a:rPr lang="en-US" sz="900" dirty="0">
                <a:solidFill>
                  <a:schemeClr val="bg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BATCHXPLORER Live is a configurable SaaS platform for GMP-oriented process development and small-scale production. It delivers process visibility across suites, modalities, and workflows while supporting batch recipes, free-run experimentation, controlled data capture, and consolidated reporting. The core product is deployed without customer-specific source-code customization; suites, equipment, recipes, tags, roles, reports, identity settings, and integrations are managed through controlled configuration. Built with electronic signatures, audit trails, controlled reports, and validation-aware release governance, BATCHXPLORER Live supports the technical controls needed for 21 CFR Part 11-aligned operations.</a:t>
            </a:r>
            <a:endParaRPr lang="en-US" sz="900" dirty="0">
              <a:solidFill>
                <a:schemeClr val="bg1"/>
              </a:solidFill>
            </a:endParaRPr>
          </a:p>
        </p:txBody>
      </p:sp>
      <p:sp>
        <p:nvSpPr>
          <p:cNvPr id="15" name="Text 24">
            <a:extLst>
              <a:ext uri="{FF2B5EF4-FFF2-40B4-BE49-F238E27FC236}">
                <a16:creationId xmlns:a16="http://schemas.microsoft.com/office/drawing/2014/main" id="{75ABC1D1-21CA-0AA5-A656-8E1474223A39}"/>
              </a:ext>
            </a:extLst>
          </p:cNvPr>
          <p:cNvSpPr/>
          <p:nvPr/>
        </p:nvSpPr>
        <p:spPr>
          <a:xfrm>
            <a:off x="530352" y="3830575"/>
            <a:ext cx="1234440" cy="246888"/>
          </a:xfrm>
          <a:prstGeom prst="roundRect">
            <a:avLst/>
          </a:prstGeom>
          <a:solidFill>
            <a:srgbClr val="062238"/>
          </a:solidFill>
          <a:ln w="12700">
            <a:solidFill>
              <a:srgbClr val="00E0D6"/>
            </a:solidFill>
          </a:ln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740" b="1" dirty="0">
                <a:solidFill>
                  <a:srgbClr val="F6FA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Browser Based Application</a:t>
            </a:r>
            <a:endParaRPr lang="en-US" sz="740" dirty="0"/>
          </a:p>
        </p:txBody>
      </p:sp>
      <p:sp>
        <p:nvSpPr>
          <p:cNvPr id="16" name="Text 25">
            <a:extLst>
              <a:ext uri="{FF2B5EF4-FFF2-40B4-BE49-F238E27FC236}">
                <a16:creationId xmlns:a16="http://schemas.microsoft.com/office/drawing/2014/main" id="{9BB9B13F-B7E1-4887-BE7F-EB65534E6782}"/>
              </a:ext>
            </a:extLst>
          </p:cNvPr>
          <p:cNvSpPr/>
          <p:nvPr/>
        </p:nvSpPr>
        <p:spPr>
          <a:xfrm>
            <a:off x="1912620" y="3830575"/>
            <a:ext cx="1234440" cy="246888"/>
          </a:xfrm>
          <a:prstGeom prst="roundRect">
            <a:avLst/>
          </a:prstGeom>
          <a:solidFill>
            <a:srgbClr val="062238"/>
          </a:solidFill>
          <a:ln w="12700">
            <a:solidFill>
              <a:srgbClr val="1AB5FF"/>
            </a:solidFill>
          </a:ln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740" b="1" dirty="0">
                <a:solidFill>
                  <a:srgbClr val="F6FA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No client install</a:t>
            </a:r>
            <a:endParaRPr lang="en-US" sz="740" dirty="0"/>
          </a:p>
        </p:txBody>
      </p:sp>
      <p:sp>
        <p:nvSpPr>
          <p:cNvPr id="17" name="Text 26">
            <a:extLst>
              <a:ext uri="{FF2B5EF4-FFF2-40B4-BE49-F238E27FC236}">
                <a16:creationId xmlns:a16="http://schemas.microsoft.com/office/drawing/2014/main" id="{B8A88BFA-F20E-D26D-7F23-C691F6CA6B1A}"/>
              </a:ext>
            </a:extLst>
          </p:cNvPr>
          <p:cNvSpPr/>
          <p:nvPr/>
        </p:nvSpPr>
        <p:spPr>
          <a:xfrm>
            <a:off x="530352" y="4299969"/>
            <a:ext cx="1234440" cy="246888"/>
          </a:xfrm>
          <a:prstGeom prst="roundRect">
            <a:avLst/>
          </a:prstGeom>
          <a:solidFill>
            <a:srgbClr val="062238"/>
          </a:solidFill>
          <a:ln w="12700">
            <a:solidFill>
              <a:srgbClr val="1ED791"/>
            </a:solidFill>
          </a:ln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740" b="1" dirty="0">
                <a:solidFill>
                  <a:srgbClr val="F6FA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IoT Edge Technology</a:t>
            </a:r>
            <a:endParaRPr lang="en-US" sz="740" dirty="0"/>
          </a:p>
        </p:txBody>
      </p:sp>
      <p:sp>
        <p:nvSpPr>
          <p:cNvPr id="20" name="Shape 8">
            <a:extLst>
              <a:ext uri="{FF2B5EF4-FFF2-40B4-BE49-F238E27FC236}">
                <a16:creationId xmlns:a16="http://schemas.microsoft.com/office/drawing/2014/main" id="{235D50C8-A013-D09F-A62B-A3062CADFAC8}"/>
              </a:ext>
            </a:extLst>
          </p:cNvPr>
          <p:cNvSpPr/>
          <p:nvPr/>
        </p:nvSpPr>
        <p:spPr>
          <a:xfrm>
            <a:off x="530352" y="4769362"/>
            <a:ext cx="2743200" cy="1078987"/>
          </a:xfrm>
          <a:prstGeom prst="roundRect">
            <a:avLst>
              <a:gd name="adj" fmla="val 7619"/>
            </a:avLst>
          </a:prstGeom>
          <a:solidFill>
            <a:srgbClr val="061B30">
              <a:alpha val="95000"/>
            </a:srgbClr>
          </a:solidFill>
          <a:ln w="15240">
            <a:solidFill>
              <a:srgbClr val="00E0D6"/>
            </a:solidFill>
            <a:prstDash val="solid"/>
          </a:ln>
        </p:spPr>
        <p:txBody>
          <a:bodyPr/>
          <a:lstStyle/>
          <a:p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1" name="Text 10">
            <a:extLst>
              <a:ext uri="{FF2B5EF4-FFF2-40B4-BE49-F238E27FC236}">
                <a16:creationId xmlns:a16="http://schemas.microsoft.com/office/drawing/2014/main" id="{1AF609A5-FD79-4409-31A6-9F9E85655A84}"/>
              </a:ext>
            </a:extLst>
          </p:cNvPr>
          <p:cNvSpPr/>
          <p:nvPr/>
        </p:nvSpPr>
        <p:spPr>
          <a:xfrm>
            <a:off x="632460" y="4848098"/>
            <a:ext cx="2514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F6FA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Validation-Aware Controls</a:t>
            </a:r>
            <a:endParaRPr lang="en-US" sz="900" dirty="0"/>
          </a:p>
        </p:txBody>
      </p:sp>
      <p:sp>
        <p:nvSpPr>
          <p:cNvPr id="22" name="Text 11">
            <a:extLst>
              <a:ext uri="{FF2B5EF4-FFF2-40B4-BE49-F238E27FC236}">
                <a16:creationId xmlns:a16="http://schemas.microsoft.com/office/drawing/2014/main" id="{0E4A93CD-F0AC-547F-0C5E-ACDBE56011AE}"/>
              </a:ext>
            </a:extLst>
          </p:cNvPr>
          <p:cNvSpPr/>
          <p:nvPr/>
        </p:nvSpPr>
        <p:spPr>
          <a:xfrm>
            <a:off x="632460" y="5122417"/>
            <a:ext cx="2514600" cy="61874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700" dirty="0">
                <a:solidFill>
                  <a:schemeClr val="bg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BATCHXPLORER Live provides Part 11-aligned technical controls, controlled reports, audit trails, electronic signatures, and validation-aware documentation scaffolding that can be re-baselined as the application evolves.</a:t>
            </a:r>
            <a:endParaRPr lang="en-US" sz="700" dirty="0">
              <a:solidFill>
                <a:schemeClr val="bg1"/>
              </a:solidFill>
            </a:endParaRPr>
          </a:p>
        </p:txBody>
      </p:sp>
      <p:sp>
        <p:nvSpPr>
          <p:cNvPr id="27" name="Text 11">
            <a:extLst>
              <a:ext uri="{FF2B5EF4-FFF2-40B4-BE49-F238E27FC236}">
                <a16:creationId xmlns:a16="http://schemas.microsoft.com/office/drawing/2014/main" id="{20144EFD-64EC-B191-68B7-FE32C157A08C}"/>
              </a:ext>
            </a:extLst>
          </p:cNvPr>
          <p:cNvSpPr/>
          <p:nvPr/>
        </p:nvSpPr>
        <p:spPr>
          <a:xfrm>
            <a:off x="7190047" y="3128992"/>
            <a:ext cx="1234440" cy="1770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700" dirty="0">
                <a:solidFill>
                  <a:schemeClr val="bg1"/>
                </a:solidFill>
                <a:latin typeface="Inter" pitchFamily="34" charset="0"/>
                <a:ea typeface="Inter" pitchFamily="34" charset="-122"/>
              </a:rPr>
              <a:t>Live batch card dashboard view</a:t>
            </a:r>
            <a:endParaRPr lang="en-US" sz="700" dirty="0">
              <a:solidFill>
                <a:schemeClr val="bg1"/>
              </a:solidFill>
            </a:endParaRPr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C309653F-74D8-85DB-0D3F-0CC2F0367913}"/>
              </a:ext>
            </a:extLst>
          </p:cNvPr>
          <p:cNvGrpSpPr/>
          <p:nvPr/>
        </p:nvGrpSpPr>
        <p:grpSpPr>
          <a:xfrm>
            <a:off x="5853162" y="3338480"/>
            <a:ext cx="3858751" cy="2273365"/>
            <a:chOff x="6031831" y="3689352"/>
            <a:chExt cx="4708068" cy="2774938"/>
          </a:xfrm>
        </p:grpSpPr>
        <p:sp>
          <p:nvSpPr>
            <p:cNvPr id="31" name="Shape 20">
              <a:extLst>
                <a:ext uri="{FF2B5EF4-FFF2-40B4-BE49-F238E27FC236}">
                  <a16:creationId xmlns:a16="http://schemas.microsoft.com/office/drawing/2014/main" id="{5C598810-A42B-34A5-DC0C-245133B2EE92}"/>
                </a:ext>
              </a:extLst>
            </p:cNvPr>
            <p:cNvSpPr/>
            <p:nvPr/>
          </p:nvSpPr>
          <p:spPr>
            <a:xfrm>
              <a:off x="6031831" y="3689352"/>
              <a:ext cx="4708068" cy="2774938"/>
            </a:xfrm>
            <a:prstGeom prst="roundRect">
              <a:avLst/>
            </a:prstGeom>
            <a:solidFill>
              <a:srgbClr val="030C18"/>
            </a:solidFill>
            <a:ln w="15240">
              <a:solidFill>
                <a:srgbClr val="1AB5FF"/>
              </a:solidFill>
              <a:prstDash val="solid"/>
            </a:ln>
          </p:spPr>
          <p:txBody>
            <a:bodyPr/>
            <a:lstStyle/>
            <a:p>
              <a:endParaRPr lang="en-US"/>
            </a:p>
          </p:txBody>
        </p:sp>
        <p:pic>
          <p:nvPicPr>
            <p:cNvPr id="36" name="Picture 35">
              <a:extLst>
                <a:ext uri="{FF2B5EF4-FFF2-40B4-BE49-F238E27FC236}">
                  <a16:creationId xmlns:a16="http://schemas.microsoft.com/office/drawing/2014/main" id="{1CA35E4D-B0CB-C2ED-5027-34FC45911B6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307732" y="3767547"/>
              <a:ext cx="4159912" cy="2555275"/>
            </a:xfrm>
            <a:prstGeom prst="rect">
              <a:avLst/>
            </a:prstGeom>
          </p:spPr>
        </p:pic>
      </p:grpSp>
      <p:sp>
        <p:nvSpPr>
          <p:cNvPr id="37" name="Text 11">
            <a:extLst>
              <a:ext uri="{FF2B5EF4-FFF2-40B4-BE49-F238E27FC236}">
                <a16:creationId xmlns:a16="http://schemas.microsoft.com/office/drawing/2014/main" id="{D5B8F41D-9955-1195-47A4-9EBD69CF230C}"/>
              </a:ext>
            </a:extLst>
          </p:cNvPr>
          <p:cNvSpPr/>
          <p:nvPr/>
        </p:nvSpPr>
        <p:spPr>
          <a:xfrm>
            <a:off x="7313932" y="5675906"/>
            <a:ext cx="1234440" cy="1770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700" dirty="0">
                <a:solidFill>
                  <a:schemeClr val="bg1"/>
                </a:solidFill>
                <a:latin typeface="Inter" pitchFamily="34" charset="0"/>
                <a:ea typeface="Inter" pitchFamily="34" charset="-122"/>
              </a:rPr>
              <a:t>Live suite dashboard view</a:t>
            </a:r>
            <a:endParaRPr lang="en-US" sz="700" dirty="0">
              <a:solidFill>
                <a:schemeClr val="bg1"/>
              </a:solidFill>
            </a:endParaRPr>
          </a:p>
        </p:txBody>
      </p:sp>
      <p:sp>
        <p:nvSpPr>
          <p:cNvPr id="39" name="Text 24">
            <a:extLst>
              <a:ext uri="{FF2B5EF4-FFF2-40B4-BE49-F238E27FC236}">
                <a16:creationId xmlns:a16="http://schemas.microsoft.com/office/drawing/2014/main" id="{F40002BB-372F-38BA-31E1-F190F25C8C82}"/>
              </a:ext>
            </a:extLst>
          </p:cNvPr>
          <p:cNvSpPr/>
          <p:nvPr/>
        </p:nvSpPr>
        <p:spPr>
          <a:xfrm>
            <a:off x="530352" y="6152943"/>
            <a:ext cx="1679448" cy="246888"/>
          </a:xfrm>
          <a:prstGeom prst="roundRect">
            <a:avLst/>
          </a:prstGeom>
          <a:solidFill>
            <a:srgbClr val="062238"/>
          </a:solidFill>
          <a:ln w="12700">
            <a:solidFill>
              <a:srgbClr val="00E0D6"/>
            </a:solidFill>
          </a:ln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740" b="1" dirty="0">
                <a:solidFill>
                  <a:srgbClr val="F6FA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Process Development</a:t>
            </a:r>
            <a:endParaRPr lang="en-US" sz="740" dirty="0"/>
          </a:p>
        </p:txBody>
      </p:sp>
      <p:sp>
        <p:nvSpPr>
          <p:cNvPr id="42" name="Text 14">
            <a:extLst>
              <a:ext uri="{FF2B5EF4-FFF2-40B4-BE49-F238E27FC236}">
                <a16:creationId xmlns:a16="http://schemas.microsoft.com/office/drawing/2014/main" id="{84D99F39-C83B-D4E7-B020-51EBBF5759E8}"/>
              </a:ext>
            </a:extLst>
          </p:cNvPr>
          <p:cNvSpPr/>
          <p:nvPr/>
        </p:nvSpPr>
        <p:spPr>
          <a:xfrm>
            <a:off x="1900310" y="4299969"/>
            <a:ext cx="1234440" cy="246888"/>
          </a:xfrm>
          <a:prstGeom prst="roundRect">
            <a:avLst/>
          </a:prstGeom>
          <a:solidFill>
            <a:srgbClr val="062238"/>
          </a:solidFill>
          <a:ln w="12700">
            <a:solidFill>
              <a:srgbClr val="7A4FFF"/>
            </a:solidFill>
          </a:ln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740" b="1" dirty="0">
                <a:solidFill>
                  <a:srgbClr val="F6FA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Validation aware</a:t>
            </a:r>
            <a:endParaRPr lang="en-US" sz="740" dirty="0"/>
          </a:p>
        </p:txBody>
      </p:sp>
      <p:sp>
        <p:nvSpPr>
          <p:cNvPr id="43" name="Text 26">
            <a:extLst>
              <a:ext uri="{FF2B5EF4-FFF2-40B4-BE49-F238E27FC236}">
                <a16:creationId xmlns:a16="http://schemas.microsoft.com/office/drawing/2014/main" id="{E1C26C36-292F-A2CF-D254-61175A1981E8}"/>
              </a:ext>
            </a:extLst>
          </p:cNvPr>
          <p:cNvSpPr/>
          <p:nvPr/>
        </p:nvSpPr>
        <p:spPr>
          <a:xfrm>
            <a:off x="3399028" y="6152943"/>
            <a:ext cx="1679448" cy="246888"/>
          </a:xfrm>
          <a:prstGeom prst="roundRect">
            <a:avLst/>
          </a:prstGeom>
          <a:solidFill>
            <a:srgbClr val="062238"/>
          </a:solidFill>
          <a:ln w="12700">
            <a:solidFill>
              <a:srgbClr val="1ED791"/>
            </a:solidFill>
          </a:ln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740" b="1" dirty="0">
                <a:solidFill>
                  <a:srgbClr val="F6FAFF"/>
                </a:solidFill>
                <a:latin typeface="Inter" pitchFamily="34" charset="0"/>
                <a:ea typeface="Inter" pitchFamily="34" charset="-122"/>
              </a:rPr>
              <a:t>Pilot Plants</a:t>
            </a:r>
            <a:endParaRPr lang="en-US" sz="740" dirty="0"/>
          </a:p>
        </p:txBody>
      </p:sp>
      <p:sp>
        <p:nvSpPr>
          <p:cNvPr id="44" name="Text 25">
            <a:extLst>
              <a:ext uri="{FF2B5EF4-FFF2-40B4-BE49-F238E27FC236}">
                <a16:creationId xmlns:a16="http://schemas.microsoft.com/office/drawing/2014/main" id="{7972E557-C3DB-57CE-3A43-521AD87D2150}"/>
              </a:ext>
            </a:extLst>
          </p:cNvPr>
          <p:cNvSpPr/>
          <p:nvPr/>
        </p:nvSpPr>
        <p:spPr>
          <a:xfrm>
            <a:off x="6267703" y="6152943"/>
            <a:ext cx="1679447" cy="246888"/>
          </a:xfrm>
          <a:prstGeom prst="roundRect">
            <a:avLst/>
          </a:prstGeom>
          <a:solidFill>
            <a:srgbClr val="062238"/>
          </a:solidFill>
          <a:ln w="12700">
            <a:solidFill>
              <a:srgbClr val="1AB5FF"/>
            </a:solidFill>
          </a:ln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740" b="1" dirty="0">
                <a:solidFill>
                  <a:srgbClr val="F6FA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Tech Transfer</a:t>
            </a:r>
            <a:endParaRPr lang="en-US" sz="740" dirty="0"/>
          </a:p>
        </p:txBody>
      </p:sp>
      <p:sp>
        <p:nvSpPr>
          <p:cNvPr id="45" name="Text 14">
            <a:extLst>
              <a:ext uri="{FF2B5EF4-FFF2-40B4-BE49-F238E27FC236}">
                <a16:creationId xmlns:a16="http://schemas.microsoft.com/office/drawing/2014/main" id="{CC8A9A70-E25B-5A41-2FBF-BE373239D97C}"/>
              </a:ext>
            </a:extLst>
          </p:cNvPr>
          <p:cNvSpPr/>
          <p:nvPr/>
        </p:nvSpPr>
        <p:spPr>
          <a:xfrm>
            <a:off x="9136380" y="6145625"/>
            <a:ext cx="1679446" cy="246888"/>
          </a:xfrm>
          <a:prstGeom prst="roundRect">
            <a:avLst/>
          </a:prstGeom>
          <a:solidFill>
            <a:srgbClr val="062238"/>
          </a:solidFill>
          <a:ln w="12700">
            <a:solidFill>
              <a:srgbClr val="7A4FFF"/>
            </a:solidFill>
          </a:ln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740" b="1" dirty="0">
                <a:solidFill>
                  <a:srgbClr val="F6FA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Batch Scale Up</a:t>
            </a:r>
            <a:endParaRPr lang="en-US" sz="740" dirty="0"/>
          </a:p>
        </p:txBody>
      </p:sp>
      <p:sp>
        <p:nvSpPr>
          <p:cNvPr id="46" name="Shape 0">
            <a:extLst>
              <a:ext uri="{FF2B5EF4-FFF2-40B4-BE49-F238E27FC236}">
                <a16:creationId xmlns:a16="http://schemas.microsoft.com/office/drawing/2014/main" id="{24E7077C-8167-B61F-938A-7B67CA29FE16}"/>
              </a:ext>
            </a:extLst>
          </p:cNvPr>
          <p:cNvSpPr/>
          <p:nvPr/>
        </p:nvSpPr>
        <p:spPr>
          <a:xfrm>
            <a:off x="226141" y="6537960"/>
            <a:ext cx="11739717" cy="0"/>
          </a:xfrm>
          <a:prstGeom prst="line">
            <a:avLst/>
          </a:prstGeom>
          <a:noFill/>
          <a:ln w="8890">
            <a:solidFill>
              <a:srgbClr val="00E0D6">
                <a:alpha val="42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7" name="Text 3">
            <a:extLst>
              <a:ext uri="{FF2B5EF4-FFF2-40B4-BE49-F238E27FC236}">
                <a16:creationId xmlns:a16="http://schemas.microsoft.com/office/drawing/2014/main" id="{9E5A9C6C-714F-6C3D-AA62-11D31DF2E01C}"/>
              </a:ext>
            </a:extLst>
          </p:cNvPr>
          <p:cNvSpPr/>
          <p:nvPr/>
        </p:nvSpPr>
        <p:spPr>
          <a:xfrm>
            <a:off x="429006" y="6583681"/>
            <a:ext cx="4543044" cy="17743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r>
              <a:rPr lang="en-US" sz="540" dirty="0">
                <a:solidFill>
                  <a:srgbClr val="A1B3C7"/>
                </a:solidFill>
                <a:latin typeface="Inter" pitchFamily="34" charset="0"/>
                <a:ea typeface="Inter" pitchFamily="34" charset="-122"/>
              </a:rPr>
              <a:t>BATCHXPLORER LIVE | IoT Edge Hardware | MES/SFC workflows | Historian | Electronic Records | Validation-aware release governance</a:t>
            </a:r>
            <a:endParaRPr lang="en-US" sz="540" dirty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51098B1D-86E3-FC87-7EE5-65B15E00C353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2867" t="35596" r="68521" b="35021"/>
          <a:stretch>
            <a:fillRect/>
          </a:stretch>
        </p:blipFill>
        <p:spPr>
          <a:xfrm>
            <a:off x="11404120" y="5919019"/>
            <a:ext cx="600934" cy="618941"/>
          </a:xfrm>
          <a:prstGeom prst="rect">
            <a:avLst/>
          </a:prstGeom>
        </p:spPr>
      </p:pic>
      <p:pic>
        <p:nvPicPr>
          <p:cNvPr id="23" name="Picture 22" descr="A logo with a star and a letter t&#10;&#10;AI-generated content may be incorrect.">
            <a:extLst>
              <a:ext uri="{FF2B5EF4-FFF2-40B4-BE49-F238E27FC236}">
                <a16:creationId xmlns:a16="http://schemas.microsoft.com/office/drawing/2014/main" id="{22602EAD-9C0B-C8B6-B09A-39C57E08154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527189" y="556595"/>
            <a:ext cx="477865" cy="47786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7D1329-DBD6-4DF5-8136-C07D359783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tech_inspired_abstract_data_network_backdrop_dark.png">
            <a:extLst>
              <a:ext uri="{FF2B5EF4-FFF2-40B4-BE49-F238E27FC236}">
                <a16:creationId xmlns:a16="http://schemas.microsoft.com/office/drawing/2014/main" id="{47C6389B-208B-F1F6-4998-1DB88BECCEC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-20040"/>
            <a:ext cx="12192000" cy="6858000"/>
          </a:xfrm>
          <a:prstGeom prst="rect">
            <a:avLst/>
          </a:prstGeom>
        </p:spPr>
      </p:pic>
      <p:sp>
        <p:nvSpPr>
          <p:cNvPr id="3" name="Shape 0">
            <a:extLst>
              <a:ext uri="{FF2B5EF4-FFF2-40B4-BE49-F238E27FC236}">
                <a16:creationId xmlns:a16="http://schemas.microsoft.com/office/drawing/2014/main" id="{B494183F-4058-23B6-8FA6-CFED03A1FD24}"/>
              </a:ext>
            </a:extLst>
          </p:cNvPr>
          <p:cNvSpPr/>
          <p:nvPr/>
        </p:nvSpPr>
        <p:spPr>
          <a:xfrm>
            <a:off x="231009" y="530352"/>
            <a:ext cx="11739717" cy="0"/>
          </a:xfrm>
          <a:prstGeom prst="line">
            <a:avLst/>
          </a:prstGeom>
          <a:noFill/>
          <a:ln w="8890">
            <a:solidFill>
              <a:srgbClr val="00E0D6">
                <a:alpha val="42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2">
            <a:extLst>
              <a:ext uri="{FF2B5EF4-FFF2-40B4-BE49-F238E27FC236}">
                <a16:creationId xmlns:a16="http://schemas.microsoft.com/office/drawing/2014/main" id="{37CF7ACF-2677-1930-2997-41C007FFBCBE}"/>
              </a:ext>
            </a:extLst>
          </p:cNvPr>
          <p:cNvSpPr/>
          <p:nvPr/>
        </p:nvSpPr>
        <p:spPr>
          <a:xfrm>
            <a:off x="231010" y="320040"/>
            <a:ext cx="10515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r>
              <a:rPr lang="en-US" sz="780" b="1" dirty="0">
                <a:solidFill>
                  <a:srgbClr val="F6FAFF"/>
                </a:solidFill>
                <a:latin typeface="Inter" pitchFamily="34" charset="0"/>
                <a:ea typeface="Inter" pitchFamily="34" charset="-122"/>
              </a:rPr>
              <a:t>BATCHXPLORER LIVE</a:t>
            </a:r>
            <a:endParaRPr lang="en-US" sz="780" dirty="0"/>
          </a:p>
        </p:txBody>
      </p:sp>
      <p:sp>
        <p:nvSpPr>
          <p:cNvPr id="6" name="Text 3">
            <a:extLst>
              <a:ext uri="{FF2B5EF4-FFF2-40B4-BE49-F238E27FC236}">
                <a16:creationId xmlns:a16="http://schemas.microsoft.com/office/drawing/2014/main" id="{A036DF8B-7B0C-1CEE-0601-B0B2786263FC}"/>
              </a:ext>
            </a:extLst>
          </p:cNvPr>
          <p:cNvSpPr/>
          <p:nvPr/>
        </p:nvSpPr>
        <p:spPr>
          <a:xfrm>
            <a:off x="1355722" y="338328"/>
            <a:ext cx="16459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r>
              <a:rPr lang="en-US" sz="540" dirty="0">
                <a:solidFill>
                  <a:srgbClr val="A1B3C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Validation-Aware Process Development Platform</a:t>
            </a:r>
            <a:endParaRPr lang="en-US" sz="540" dirty="0"/>
          </a:p>
        </p:txBody>
      </p:sp>
      <p:sp>
        <p:nvSpPr>
          <p:cNvPr id="7" name="Text 4">
            <a:extLst>
              <a:ext uri="{FF2B5EF4-FFF2-40B4-BE49-F238E27FC236}">
                <a16:creationId xmlns:a16="http://schemas.microsoft.com/office/drawing/2014/main" id="{E91A1606-2E61-E3E5-33D3-75729397D155}"/>
              </a:ext>
            </a:extLst>
          </p:cNvPr>
          <p:cNvSpPr/>
          <p:nvPr/>
        </p:nvSpPr>
        <p:spPr>
          <a:xfrm>
            <a:off x="9921878" y="338328"/>
            <a:ext cx="18288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r"/>
            <a:r>
              <a:rPr lang="en-US" sz="640" b="1" dirty="0">
                <a:solidFill>
                  <a:srgbClr val="00E0D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PLATFORM CAPABILITIES</a:t>
            </a:r>
            <a:endParaRPr lang="en-US" sz="640" dirty="0"/>
          </a:p>
        </p:txBody>
      </p:sp>
      <p:sp>
        <p:nvSpPr>
          <p:cNvPr id="32" name="Slide Number Placeholder 0">
            <a:extLst>
              <a:ext uri="{FF2B5EF4-FFF2-40B4-BE49-F238E27FC236}">
                <a16:creationId xmlns:a16="http://schemas.microsoft.com/office/drawing/2014/main" id="{375B1F6B-2F66-DDD7-D716-F002B2B93406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753600" y="653796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/>
          <a:lstStyle>
            <a:lvl1pPr>
              <a:defRPr sz="1200">
                <a:solidFill>
                  <a:srgbClr val="698096"/>
                </a:solidFill>
              </a:defRPr>
            </a:lvl1pPr>
          </a:lstStyle>
          <a:p>
            <a:pPr algn="l"/>
            <a:fld id="{F7021451-1387-4CA6-816F-3879F97B5CBC}" type="slidenum">
              <a:rPr lang="en-US" b="0"/>
              <a:t>3</a:t>
            </a:fld>
            <a:endParaRPr lang="en-US"/>
          </a:p>
        </p:txBody>
      </p:sp>
      <p:sp>
        <p:nvSpPr>
          <p:cNvPr id="4" name="Text 5">
            <a:extLst>
              <a:ext uri="{FF2B5EF4-FFF2-40B4-BE49-F238E27FC236}">
                <a16:creationId xmlns:a16="http://schemas.microsoft.com/office/drawing/2014/main" id="{976DF4EA-4119-D46D-F72B-ED293208C81F}"/>
              </a:ext>
            </a:extLst>
          </p:cNvPr>
          <p:cNvSpPr/>
          <p:nvPr/>
        </p:nvSpPr>
        <p:spPr>
          <a:xfrm>
            <a:off x="530352" y="841248"/>
            <a:ext cx="30175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720" b="1" dirty="0">
                <a:solidFill>
                  <a:srgbClr val="00E0D6"/>
                </a:solidFill>
                <a:latin typeface="Inter" pitchFamily="34" charset="0"/>
                <a:ea typeface="Inter" pitchFamily="34" charset="-122"/>
              </a:rPr>
              <a:t>OPERATIONS AND EXECUTION </a:t>
            </a:r>
            <a:endParaRPr lang="en-US" sz="720" dirty="0"/>
          </a:p>
        </p:txBody>
      </p:sp>
      <p:sp>
        <p:nvSpPr>
          <p:cNvPr id="8" name="Text 6">
            <a:extLst>
              <a:ext uri="{FF2B5EF4-FFF2-40B4-BE49-F238E27FC236}">
                <a16:creationId xmlns:a16="http://schemas.microsoft.com/office/drawing/2014/main" id="{BEAD5715-92C1-BD43-A061-9674156AC1C9}"/>
              </a:ext>
            </a:extLst>
          </p:cNvPr>
          <p:cNvSpPr/>
          <p:nvPr/>
        </p:nvSpPr>
        <p:spPr>
          <a:xfrm>
            <a:off x="530352" y="1060703"/>
            <a:ext cx="9587042" cy="111099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F6FAFF"/>
                </a:solidFill>
                <a:latin typeface="Inter" pitchFamily="34" charset="0"/>
                <a:ea typeface="Inter" pitchFamily="34" charset="-122"/>
              </a:rPr>
              <a:t>One Platform for visibility, MES workflows, historian review and GMP records.</a:t>
            </a:r>
            <a:endParaRPr lang="en-US" sz="2400" dirty="0"/>
          </a:p>
        </p:txBody>
      </p:sp>
      <p:sp>
        <p:nvSpPr>
          <p:cNvPr id="46" name="Shape 0">
            <a:extLst>
              <a:ext uri="{FF2B5EF4-FFF2-40B4-BE49-F238E27FC236}">
                <a16:creationId xmlns:a16="http://schemas.microsoft.com/office/drawing/2014/main" id="{353D6706-B645-F41B-49A4-CF5BC776537D}"/>
              </a:ext>
            </a:extLst>
          </p:cNvPr>
          <p:cNvSpPr/>
          <p:nvPr/>
        </p:nvSpPr>
        <p:spPr>
          <a:xfrm>
            <a:off x="226141" y="6537960"/>
            <a:ext cx="11739717" cy="0"/>
          </a:xfrm>
          <a:prstGeom prst="line">
            <a:avLst/>
          </a:prstGeom>
          <a:noFill/>
          <a:ln w="8890">
            <a:solidFill>
              <a:srgbClr val="00E0D6">
                <a:alpha val="42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7" name="Text 3">
            <a:extLst>
              <a:ext uri="{FF2B5EF4-FFF2-40B4-BE49-F238E27FC236}">
                <a16:creationId xmlns:a16="http://schemas.microsoft.com/office/drawing/2014/main" id="{28A390E0-AA9B-C4DE-8C41-626EE2FF71CA}"/>
              </a:ext>
            </a:extLst>
          </p:cNvPr>
          <p:cNvSpPr/>
          <p:nvPr/>
        </p:nvSpPr>
        <p:spPr>
          <a:xfrm>
            <a:off x="429006" y="6583681"/>
            <a:ext cx="4543044" cy="17743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r>
              <a:rPr lang="en-US" sz="540" dirty="0">
                <a:solidFill>
                  <a:srgbClr val="A1B3C7"/>
                </a:solidFill>
                <a:latin typeface="Inter" pitchFamily="34" charset="0"/>
                <a:ea typeface="Inter" pitchFamily="34" charset="-122"/>
              </a:rPr>
              <a:t>BATCHXPLORER LIVE | IoT Edge Hardware | MES/SFC workflows | Historian | Electronic Records | Validation-aware release governance</a:t>
            </a:r>
            <a:endParaRPr lang="en-US" sz="540" dirty="0"/>
          </a:p>
        </p:txBody>
      </p:sp>
      <p:sp>
        <p:nvSpPr>
          <p:cNvPr id="50" name="Text 23">
            <a:extLst>
              <a:ext uri="{FF2B5EF4-FFF2-40B4-BE49-F238E27FC236}">
                <a16:creationId xmlns:a16="http://schemas.microsoft.com/office/drawing/2014/main" id="{2637F810-AC55-215F-F4E3-7FDB537E9256}"/>
              </a:ext>
            </a:extLst>
          </p:cNvPr>
          <p:cNvSpPr/>
          <p:nvPr/>
        </p:nvSpPr>
        <p:spPr>
          <a:xfrm>
            <a:off x="-5220185" y="3330193"/>
            <a:ext cx="886968" cy="10241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560" dirty="0">
                <a:solidFill>
                  <a:srgbClr val="A1B3C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OPC UA</a:t>
            </a:r>
            <a:endParaRPr lang="en-US" sz="560" dirty="0"/>
          </a:p>
          <a:p>
            <a:pPr marL="0" indent="0" algn="l">
              <a:buNone/>
            </a:pPr>
            <a:r>
              <a:rPr lang="en-US" sz="560" dirty="0">
                <a:solidFill>
                  <a:srgbClr val="A1B3C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Modbus</a:t>
            </a:r>
            <a:endParaRPr lang="en-US" sz="560" dirty="0"/>
          </a:p>
          <a:p>
            <a:pPr marL="0" indent="0" algn="l">
              <a:buNone/>
            </a:pPr>
            <a:r>
              <a:rPr lang="en-US" sz="560" dirty="0">
                <a:solidFill>
                  <a:srgbClr val="A1B3C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Local config</a:t>
            </a:r>
            <a:endParaRPr lang="en-US" sz="560" dirty="0"/>
          </a:p>
        </p:txBody>
      </p:sp>
      <p:grpSp>
        <p:nvGrpSpPr>
          <p:cNvPr id="51" name="Group 50">
            <a:extLst>
              <a:ext uri="{FF2B5EF4-FFF2-40B4-BE49-F238E27FC236}">
                <a16:creationId xmlns:a16="http://schemas.microsoft.com/office/drawing/2014/main" id="{E8958A9B-B44B-6AB7-FC7C-0CC8D1208E61}"/>
              </a:ext>
            </a:extLst>
          </p:cNvPr>
          <p:cNvGrpSpPr/>
          <p:nvPr/>
        </p:nvGrpSpPr>
        <p:grpSpPr>
          <a:xfrm>
            <a:off x="6415296" y="2276202"/>
            <a:ext cx="2331720" cy="786384"/>
            <a:chOff x="6415296" y="2241535"/>
            <a:chExt cx="2331720" cy="786384"/>
          </a:xfrm>
        </p:grpSpPr>
        <p:sp>
          <p:nvSpPr>
            <p:cNvPr id="10" name="Shape 8">
              <a:extLst>
                <a:ext uri="{FF2B5EF4-FFF2-40B4-BE49-F238E27FC236}">
                  <a16:creationId xmlns:a16="http://schemas.microsoft.com/office/drawing/2014/main" id="{B1A52B45-3C28-91E7-5885-43BF4EC21101}"/>
                </a:ext>
              </a:extLst>
            </p:cNvPr>
            <p:cNvSpPr/>
            <p:nvPr/>
          </p:nvSpPr>
          <p:spPr>
            <a:xfrm>
              <a:off x="6415296" y="2241535"/>
              <a:ext cx="2331720" cy="786384"/>
            </a:xfrm>
            <a:prstGeom prst="roundRect">
              <a:avLst>
                <a:gd name="adj" fmla="val 9302"/>
              </a:avLst>
            </a:prstGeom>
            <a:solidFill>
              <a:srgbClr val="061B30">
                <a:alpha val="95000"/>
              </a:srgbClr>
            </a:solidFill>
            <a:ln w="15240">
              <a:solidFill>
                <a:srgbClr val="00E0D6"/>
              </a:solidFill>
              <a:prstDash val="soli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Text 10">
              <a:extLst>
                <a:ext uri="{FF2B5EF4-FFF2-40B4-BE49-F238E27FC236}">
                  <a16:creationId xmlns:a16="http://schemas.microsoft.com/office/drawing/2014/main" id="{1D07EEF6-1688-19AE-EE47-F62852C3651E}"/>
                </a:ext>
              </a:extLst>
            </p:cNvPr>
            <p:cNvSpPr/>
            <p:nvPr/>
          </p:nvSpPr>
          <p:spPr>
            <a:xfrm>
              <a:off x="6534168" y="2351263"/>
              <a:ext cx="2103120" cy="201168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>
              <a:normAutofit/>
            </a:bodyPr>
            <a:lstStyle/>
            <a:p>
              <a:pPr marL="0" indent="0" algn="l">
                <a:buNone/>
              </a:pPr>
              <a:r>
                <a:rPr lang="en-US" sz="900" b="1" dirty="0">
                  <a:solidFill>
                    <a:srgbClr val="F6FAFF"/>
                  </a:solidFill>
                  <a:latin typeface="Inter" pitchFamily="34" charset="0"/>
                  <a:ea typeface="Inter" pitchFamily="34" charset="-122"/>
                </a:rPr>
                <a:t>Suite Dashboard</a:t>
              </a:r>
              <a:endParaRPr lang="en-US" sz="900" dirty="0"/>
            </a:p>
          </p:txBody>
        </p:sp>
        <p:sp>
          <p:nvSpPr>
            <p:cNvPr id="15" name="Text 11">
              <a:extLst>
                <a:ext uri="{FF2B5EF4-FFF2-40B4-BE49-F238E27FC236}">
                  <a16:creationId xmlns:a16="http://schemas.microsoft.com/office/drawing/2014/main" id="{AC0B3342-E883-33BC-F193-6B3F3A2BD347}"/>
                </a:ext>
              </a:extLst>
            </p:cNvPr>
            <p:cNvSpPr/>
            <p:nvPr/>
          </p:nvSpPr>
          <p:spPr>
            <a:xfrm>
              <a:off x="6534168" y="2625583"/>
              <a:ext cx="2103120" cy="329184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>
              <a:normAutofit/>
            </a:bodyPr>
            <a:lstStyle/>
            <a:p>
              <a:pPr marL="0" indent="0" algn="l">
                <a:buNone/>
              </a:pPr>
              <a:r>
                <a:rPr lang="en-US" sz="690" dirty="0">
                  <a:solidFill>
                    <a:srgbClr val="A1B3C7"/>
                  </a:solidFill>
                  <a:latin typeface="Inter" pitchFamily="34" charset="0"/>
                  <a:ea typeface="Inter" pitchFamily="34" charset="-122"/>
                  <a:cs typeface="Inter" pitchFamily="34" charset="-120"/>
                </a:rPr>
                <a:t>Real-time visibility across rooms, batches, equipment status, alarms, and operating state. </a:t>
              </a:r>
              <a:endParaRPr lang="en-US" sz="690" dirty="0"/>
            </a:p>
          </p:txBody>
        </p: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7E4EDD1E-30DA-91A7-B763-9EC453FAE8D2}"/>
              </a:ext>
            </a:extLst>
          </p:cNvPr>
          <p:cNvGrpSpPr/>
          <p:nvPr/>
        </p:nvGrpSpPr>
        <p:grpSpPr>
          <a:xfrm>
            <a:off x="8975616" y="2241535"/>
            <a:ext cx="2331720" cy="786384"/>
            <a:chOff x="3154680" y="2148840"/>
            <a:chExt cx="2331720" cy="786384"/>
          </a:xfrm>
        </p:grpSpPr>
        <p:sp>
          <p:nvSpPr>
            <p:cNvPr id="16" name="Shape 12">
              <a:extLst>
                <a:ext uri="{FF2B5EF4-FFF2-40B4-BE49-F238E27FC236}">
                  <a16:creationId xmlns:a16="http://schemas.microsoft.com/office/drawing/2014/main" id="{BC9BCD1F-EC0F-74C7-A884-AD87D922F53B}"/>
                </a:ext>
              </a:extLst>
            </p:cNvPr>
            <p:cNvSpPr/>
            <p:nvPr/>
          </p:nvSpPr>
          <p:spPr>
            <a:xfrm>
              <a:off x="3154680" y="2148840"/>
              <a:ext cx="2331720" cy="786384"/>
            </a:xfrm>
            <a:prstGeom prst="roundRect">
              <a:avLst>
                <a:gd name="adj" fmla="val 9302"/>
              </a:avLst>
            </a:prstGeom>
            <a:solidFill>
              <a:srgbClr val="061B30">
                <a:alpha val="95000"/>
              </a:srgbClr>
            </a:solidFill>
            <a:ln w="15240">
              <a:solidFill>
                <a:srgbClr val="1AB5FF"/>
              </a:solidFill>
              <a:prstDash val="soli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Text 14">
              <a:extLst>
                <a:ext uri="{FF2B5EF4-FFF2-40B4-BE49-F238E27FC236}">
                  <a16:creationId xmlns:a16="http://schemas.microsoft.com/office/drawing/2014/main" id="{B675F055-8CF1-2C99-F3ED-E689D7B2BC2D}"/>
                </a:ext>
              </a:extLst>
            </p:cNvPr>
            <p:cNvSpPr/>
            <p:nvPr/>
          </p:nvSpPr>
          <p:spPr>
            <a:xfrm>
              <a:off x="3273552" y="2258568"/>
              <a:ext cx="2103120" cy="201168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>
              <a:normAutofit/>
            </a:bodyPr>
            <a:lstStyle/>
            <a:p>
              <a:pPr marL="0" indent="0" algn="l">
                <a:buNone/>
              </a:pPr>
              <a:r>
                <a:rPr lang="en-US" sz="900" b="1" dirty="0">
                  <a:solidFill>
                    <a:srgbClr val="F6FAFF"/>
                  </a:solidFill>
                  <a:latin typeface="Inter" pitchFamily="34" charset="0"/>
                  <a:ea typeface="Inter" pitchFamily="34" charset="-122"/>
                </a:rPr>
                <a:t>MES / SFC Workflows</a:t>
              </a:r>
              <a:endParaRPr lang="en-US" sz="900" dirty="0"/>
            </a:p>
          </p:txBody>
        </p:sp>
        <p:sp>
          <p:nvSpPr>
            <p:cNvPr id="19" name="Text 15">
              <a:extLst>
                <a:ext uri="{FF2B5EF4-FFF2-40B4-BE49-F238E27FC236}">
                  <a16:creationId xmlns:a16="http://schemas.microsoft.com/office/drawing/2014/main" id="{BA56EAF7-7BCC-0DF8-F5B2-E177EE3B236D}"/>
                </a:ext>
              </a:extLst>
            </p:cNvPr>
            <p:cNvSpPr/>
            <p:nvPr/>
          </p:nvSpPr>
          <p:spPr>
            <a:xfrm>
              <a:off x="3273552" y="2532888"/>
              <a:ext cx="2103120" cy="329184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>
              <a:normAutofit/>
            </a:bodyPr>
            <a:lstStyle/>
            <a:p>
              <a:pPr marL="0" indent="0" algn="l">
                <a:buNone/>
              </a:pPr>
              <a:r>
                <a:rPr lang="en-US" sz="690" dirty="0">
                  <a:solidFill>
                    <a:srgbClr val="A1B3C7"/>
                  </a:solidFill>
                  <a:latin typeface="Inter" pitchFamily="34" charset="0"/>
                  <a:ea typeface="Inter" pitchFamily="34" charset="-122"/>
                  <a:cs typeface="Inter" pitchFamily="34" charset="-120"/>
                </a:rPr>
                <a:t>Graphical recipes, execution flow, material consumption, operator actions and locked structures.</a:t>
              </a:r>
              <a:endParaRPr lang="en-US" sz="690" dirty="0"/>
            </a:p>
          </p:txBody>
        </p: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52588C9A-4F62-DBE4-FB98-A5E297F6E6CF}"/>
              </a:ext>
            </a:extLst>
          </p:cNvPr>
          <p:cNvGrpSpPr/>
          <p:nvPr/>
        </p:nvGrpSpPr>
        <p:grpSpPr>
          <a:xfrm>
            <a:off x="6415296" y="4436095"/>
            <a:ext cx="2331720" cy="786384"/>
            <a:chOff x="5715000" y="2148840"/>
            <a:chExt cx="2331720" cy="786384"/>
          </a:xfrm>
        </p:grpSpPr>
        <p:sp>
          <p:nvSpPr>
            <p:cNvPr id="20" name="Shape 16">
              <a:extLst>
                <a:ext uri="{FF2B5EF4-FFF2-40B4-BE49-F238E27FC236}">
                  <a16:creationId xmlns:a16="http://schemas.microsoft.com/office/drawing/2014/main" id="{FB7A3A51-55BA-3E2E-365C-62DD5EF729B3}"/>
                </a:ext>
              </a:extLst>
            </p:cNvPr>
            <p:cNvSpPr/>
            <p:nvPr/>
          </p:nvSpPr>
          <p:spPr>
            <a:xfrm>
              <a:off x="5715000" y="2148840"/>
              <a:ext cx="2331720" cy="786384"/>
            </a:xfrm>
            <a:prstGeom prst="roundRect">
              <a:avLst>
                <a:gd name="adj" fmla="val 9302"/>
              </a:avLst>
            </a:prstGeom>
            <a:solidFill>
              <a:srgbClr val="061B30">
                <a:alpha val="95000"/>
              </a:srgbClr>
            </a:solidFill>
            <a:ln w="15240">
              <a:solidFill>
                <a:srgbClr val="7A4FFF"/>
              </a:solidFill>
              <a:prstDash val="soli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Text 18">
              <a:extLst>
                <a:ext uri="{FF2B5EF4-FFF2-40B4-BE49-F238E27FC236}">
                  <a16:creationId xmlns:a16="http://schemas.microsoft.com/office/drawing/2014/main" id="{C69E8577-3324-7ACB-9B61-07F32EE8715A}"/>
                </a:ext>
              </a:extLst>
            </p:cNvPr>
            <p:cNvSpPr/>
            <p:nvPr/>
          </p:nvSpPr>
          <p:spPr>
            <a:xfrm>
              <a:off x="5833872" y="2258568"/>
              <a:ext cx="2103120" cy="201168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>
              <a:normAutofit/>
            </a:bodyPr>
            <a:lstStyle/>
            <a:p>
              <a:pPr marL="0" indent="0" algn="l">
                <a:buNone/>
              </a:pPr>
              <a:r>
                <a:rPr lang="en-US" sz="900" b="1" dirty="0">
                  <a:solidFill>
                    <a:srgbClr val="F6FAFF"/>
                  </a:solidFill>
                  <a:latin typeface="Inter" pitchFamily="34" charset="0"/>
                  <a:ea typeface="Inter" pitchFamily="34" charset="-122"/>
                </a:rPr>
                <a:t>Reports &amp; Audit Trail</a:t>
              </a:r>
              <a:endParaRPr lang="en-US" sz="900" dirty="0"/>
            </a:p>
          </p:txBody>
        </p:sp>
        <p:sp>
          <p:nvSpPr>
            <p:cNvPr id="25" name="Text 19">
              <a:extLst>
                <a:ext uri="{FF2B5EF4-FFF2-40B4-BE49-F238E27FC236}">
                  <a16:creationId xmlns:a16="http://schemas.microsoft.com/office/drawing/2014/main" id="{EB664C14-A118-97B9-CCE3-4FFD41E17737}"/>
                </a:ext>
              </a:extLst>
            </p:cNvPr>
            <p:cNvSpPr/>
            <p:nvPr/>
          </p:nvSpPr>
          <p:spPr>
            <a:xfrm>
              <a:off x="5833872" y="2532888"/>
              <a:ext cx="2103120" cy="329184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>
              <a:normAutofit/>
            </a:bodyPr>
            <a:lstStyle/>
            <a:p>
              <a:pPr marL="0" indent="0" algn="l">
                <a:buNone/>
              </a:pPr>
              <a:r>
                <a:rPr lang="en-US" sz="690" dirty="0">
                  <a:solidFill>
                    <a:srgbClr val="A1B3C7"/>
                  </a:solidFill>
                  <a:latin typeface="Inter" pitchFamily="34" charset="0"/>
                  <a:ea typeface="Inter" pitchFamily="34" charset="-122"/>
                  <a:cs typeface="Inter" pitchFamily="34" charset="-120"/>
                </a:rPr>
                <a:t>Controlled report generation with review history, audit trail outputs, and true-copy support.</a:t>
              </a:r>
              <a:endParaRPr lang="en-US" sz="690" dirty="0"/>
            </a:p>
          </p:txBody>
        </p:sp>
      </p:grpSp>
      <p:sp>
        <p:nvSpPr>
          <p:cNvPr id="26" name="Shape 20">
            <a:extLst>
              <a:ext uri="{FF2B5EF4-FFF2-40B4-BE49-F238E27FC236}">
                <a16:creationId xmlns:a16="http://schemas.microsoft.com/office/drawing/2014/main" id="{F48DC3BE-525F-50AD-603E-458F2CA259BF}"/>
              </a:ext>
            </a:extLst>
          </p:cNvPr>
          <p:cNvSpPr/>
          <p:nvPr/>
        </p:nvSpPr>
        <p:spPr>
          <a:xfrm>
            <a:off x="6415296" y="3338815"/>
            <a:ext cx="2331720" cy="786384"/>
          </a:xfrm>
          <a:prstGeom prst="roundRect">
            <a:avLst>
              <a:gd name="adj" fmla="val 9302"/>
            </a:avLst>
          </a:prstGeom>
          <a:solidFill>
            <a:srgbClr val="061B30">
              <a:alpha val="95000"/>
            </a:srgbClr>
          </a:solidFill>
          <a:ln w="15240">
            <a:solidFill>
              <a:srgbClr val="D7005C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28" name="Text 22">
            <a:extLst>
              <a:ext uri="{FF2B5EF4-FFF2-40B4-BE49-F238E27FC236}">
                <a16:creationId xmlns:a16="http://schemas.microsoft.com/office/drawing/2014/main" id="{4E56677C-5D79-1163-4A0F-B7D718744FC1}"/>
              </a:ext>
            </a:extLst>
          </p:cNvPr>
          <p:cNvSpPr/>
          <p:nvPr/>
        </p:nvSpPr>
        <p:spPr>
          <a:xfrm>
            <a:off x="6534168" y="3448543"/>
            <a:ext cx="21031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F6FAFF"/>
                </a:solidFill>
                <a:latin typeface="Inter" pitchFamily="34" charset="0"/>
                <a:ea typeface="Inter" pitchFamily="34" charset="-122"/>
              </a:rPr>
              <a:t>Historical Analytics</a:t>
            </a:r>
            <a:endParaRPr lang="en-US" sz="900" dirty="0"/>
          </a:p>
        </p:txBody>
      </p:sp>
      <p:sp>
        <p:nvSpPr>
          <p:cNvPr id="33" name="Text 23">
            <a:extLst>
              <a:ext uri="{FF2B5EF4-FFF2-40B4-BE49-F238E27FC236}">
                <a16:creationId xmlns:a16="http://schemas.microsoft.com/office/drawing/2014/main" id="{62B55288-E116-4C65-90DF-0BE7C0B50129}"/>
              </a:ext>
            </a:extLst>
          </p:cNvPr>
          <p:cNvSpPr/>
          <p:nvPr/>
        </p:nvSpPr>
        <p:spPr>
          <a:xfrm>
            <a:off x="6534168" y="3722863"/>
            <a:ext cx="21031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690" dirty="0">
                <a:solidFill>
                  <a:srgbClr val="A1B3C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Multi-pen trends, saved setups, CPP review, batch context, and process intelligence.</a:t>
            </a:r>
            <a:endParaRPr lang="en-US" sz="690" dirty="0"/>
          </a:p>
        </p:txBody>
      </p:sp>
      <p:sp>
        <p:nvSpPr>
          <p:cNvPr id="34" name="Shape 24">
            <a:extLst>
              <a:ext uri="{FF2B5EF4-FFF2-40B4-BE49-F238E27FC236}">
                <a16:creationId xmlns:a16="http://schemas.microsoft.com/office/drawing/2014/main" id="{B5BB32A6-4300-B139-82EE-694A0DE375C1}"/>
              </a:ext>
            </a:extLst>
          </p:cNvPr>
          <p:cNvSpPr/>
          <p:nvPr/>
        </p:nvSpPr>
        <p:spPr>
          <a:xfrm>
            <a:off x="8975616" y="3338815"/>
            <a:ext cx="2331720" cy="786384"/>
          </a:xfrm>
          <a:prstGeom prst="roundRect">
            <a:avLst>
              <a:gd name="adj" fmla="val 9302"/>
            </a:avLst>
          </a:prstGeom>
          <a:solidFill>
            <a:srgbClr val="061B30">
              <a:alpha val="95000"/>
            </a:srgbClr>
          </a:solidFill>
          <a:ln w="15240">
            <a:solidFill>
              <a:srgbClr val="FFBE4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9" name="Text 26">
            <a:extLst>
              <a:ext uri="{FF2B5EF4-FFF2-40B4-BE49-F238E27FC236}">
                <a16:creationId xmlns:a16="http://schemas.microsoft.com/office/drawing/2014/main" id="{06CEA297-CE28-31AC-2BF4-171CBC692B4C}"/>
              </a:ext>
            </a:extLst>
          </p:cNvPr>
          <p:cNvSpPr/>
          <p:nvPr/>
        </p:nvSpPr>
        <p:spPr>
          <a:xfrm>
            <a:off x="9094488" y="3448543"/>
            <a:ext cx="21031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F6FA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Equipment Assets &amp; Alarms</a:t>
            </a:r>
            <a:endParaRPr lang="en-US" sz="900" dirty="0"/>
          </a:p>
        </p:txBody>
      </p:sp>
      <p:sp>
        <p:nvSpPr>
          <p:cNvPr id="40" name="Text 27">
            <a:extLst>
              <a:ext uri="{FF2B5EF4-FFF2-40B4-BE49-F238E27FC236}">
                <a16:creationId xmlns:a16="http://schemas.microsoft.com/office/drawing/2014/main" id="{96210A83-4F80-6936-290B-0C7BD61AA439}"/>
              </a:ext>
            </a:extLst>
          </p:cNvPr>
          <p:cNvSpPr/>
          <p:nvPr/>
        </p:nvSpPr>
        <p:spPr>
          <a:xfrm>
            <a:off x="9094488" y="3722863"/>
            <a:ext cx="21031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690" dirty="0">
                <a:solidFill>
                  <a:srgbClr val="A1B3C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Alarm review, equipment status, asset visibility, and operational exception support.</a:t>
            </a:r>
            <a:endParaRPr lang="en-US" sz="690" dirty="0"/>
          </a:p>
        </p:txBody>
      </p:sp>
      <p:grpSp>
        <p:nvGrpSpPr>
          <p:cNvPr id="55" name="Group 54">
            <a:extLst>
              <a:ext uri="{FF2B5EF4-FFF2-40B4-BE49-F238E27FC236}">
                <a16:creationId xmlns:a16="http://schemas.microsoft.com/office/drawing/2014/main" id="{0F01F54E-5B4B-A0F0-C85F-0B69482D789D}"/>
              </a:ext>
            </a:extLst>
          </p:cNvPr>
          <p:cNvGrpSpPr/>
          <p:nvPr/>
        </p:nvGrpSpPr>
        <p:grpSpPr>
          <a:xfrm>
            <a:off x="8975616" y="4433865"/>
            <a:ext cx="2331720" cy="786384"/>
            <a:chOff x="5715000" y="3246120"/>
            <a:chExt cx="2331720" cy="786384"/>
          </a:xfrm>
        </p:grpSpPr>
        <p:sp>
          <p:nvSpPr>
            <p:cNvPr id="42" name="Shape 28">
              <a:extLst>
                <a:ext uri="{FF2B5EF4-FFF2-40B4-BE49-F238E27FC236}">
                  <a16:creationId xmlns:a16="http://schemas.microsoft.com/office/drawing/2014/main" id="{637B9692-3C41-0929-A4CD-D202704F6F1C}"/>
                </a:ext>
              </a:extLst>
            </p:cNvPr>
            <p:cNvSpPr/>
            <p:nvPr/>
          </p:nvSpPr>
          <p:spPr>
            <a:xfrm>
              <a:off x="5715000" y="3246120"/>
              <a:ext cx="2331720" cy="786384"/>
            </a:xfrm>
            <a:prstGeom prst="roundRect">
              <a:avLst>
                <a:gd name="adj" fmla="val 9302"/>
              </a:avLst>
            </a:prstGeom>
            <a:solidFill>
              <a:srgbClr val="061B30">
                <a:alpha val="95000"/>
              </a:srgbClr>
            </a:solidFill>
            <a:ln w="15240">
              <a:solidFill>
                <a:srgbClr val="1ED791"/>
              </a:solidFill>
              <a:prstDash val="soli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8" name="Text 30">
              <a:extLst>
                <a:ext uri="{FF2B5EF4-FFF2-40B4-BE49-F238E27FC236}">
                  <a16:creationId xmlns:a16="http://schemas.microsoft.com/office/drawing/2014/main" id="{FCCA1467-0530-6702-6FC4-8D9634E4D06E}"/>
                </a:ext>
              </a:extLst>
            </p:cNvPr>
            <p:cNvSpPr/>
            <p:nvPr/>
          </p:nvSpPr>
          <p:spPr>
            <a:xfrm>
              <a:off x="5833872" y="3355848"/>
              <a:ext cx="2103120" cy="201168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>
              <a:normAutofit/>
            </a:bodyPr>
            <a:lstStyle/>
            <a:p>
              <a:pPr marL="0" indent="0" algn="l">
                <a:buNone/>
              </a:pPr>
              <a:r>
                <a:rPr lang="en-US" sz="900" b="1" dirty="0">
                  <a:solidFill>
                    <a:srgbClr val="F6FAFF"/>
                  </a:solidFill>
                  <a:latin typeface="Inter" pitchFamily="34" charset="0"/>
                  <a:ea typeface="Inter" pitchFamily="34" charset="-122"/>
                </a:rPr>
                <a:t>Security &amp; Electronic Signatures</a:t>
              </a:r>
              <a:endParaRPr lang="en-US" sz="900" dirty="0"/>
            </a:p>
          </p:txBody>
        </p:sp>
        <p:sp>
          <p:nvSpPr>
            <p:cNvPr id="49" name="Text 31">
              <a:extLst>
                <a:ext uri="{FF2B5EF4-FFF2-40B4-BE49-F238E27FC236}">
                  <a16:creationId xmlns:a16="http://schemas.microsoft.com/office/drawing/2014/main" id="{153B676F-0F4F-9597-9F98-77ED064A4B1E}"/>
                </a:ext>
              </a:extLst>
            </p:cNvPr>
            <p:cNvSpPr/>
            <p:nvPr/>
          </p:nvSpPr>
          <p:spPr>
            <a:xfrm>
              <a:off x="5833872" y="3630168"/>
              <a:ext cx="2103120" cy="329184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>
              <a:normAutofit/>
            </a:bodyPr>
            <a:lstStyle/>
            <a:p>
              <a:pPr marL="0" indent="0" algn="l">
                <a:buNone/>
              </a:pPr>
              <a:r>
                <a:rPr lang="en-US" sz="690" dirty="0">
                  <a:solidFill>
                    <a:srgbClr val="A1B3C7"/>
                  </a:solidFill>
                  <a:latin typeface="Inter" pitchFamily="34" charset="0"/>
                  <a:ea typeface="Inter" pitchFamily="34" charset="-122"/>
                  <a:cs typeface="Inter" pitchFamily="34" charset="-120"/>
                </a:rPr>
                <a:t>Security matrix, authority checks, electronic signatures, and role-based access controls.</a:t>
              </a:r>
              <a:endParaRPr lang="en-US" sz="690" dirty="0"/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298435D9-6F5B-7722-1568-377CD26972C6}"/>
              </a:ext>
            </a:extLst>
          </p:cNvPr>
          <p:cNvGrpSpPr/>
          <p:nvPr/>
        </p:nvGrpSpPr>
        <p:grpSpPr>
          <a:xfrm>
            <a:off x="969346" y="2165530"/>
            <a:ext cx="3893108" cy="1921498"/>
            <a:chOff x="587274" y="2219436"/>
            <a:chExt cx="3858751" cy="2206224"/>
          </a:xfrm>
        </p:grpSpPr>
        <p:sp>
          <p:nvSpPr>
            <p:cNvPr id="11" name="Shape 20">
              <a:extLst>
                <a:ext uri="{FF2B5EF4-FFF2-40B4-BE49-F238E27FC236}">
                  <a16:creationId xmlns:a16="http://schemas.microsoft.com/office/drawing/2014/main" id="{8CDA5B5E-2DEB-42A8-05AE-D7D8706CEF15}"/>
                </a:ext>
              </a:extLst>
            </p:cNvPr>
            <p:cNvSpPr/>
            <p:nvPr/>
          </p:nvSpPr>
          <p:spPr>
            <a:xfrm>
              <a:off x="587274" y="2219436"/>
              <a:ext cx="3858751" cy="2206224"/>
            </a:xfrm>
            <a:prstGeom prst="roundRect">
              <a:avLst/>
            </a:prstGeom>
            <a:solidFill>
              <a:srgbClr val="030C18"/>
            </a:solidFill>
            <a:ln w="15240">
              <a:solidFill>
                <a:srgbClr val="1AB5FF"/>
              </a:solidFill>
              <a:prstDash val="solid"/>
            </a:ln>
          </p:spPr>
          <p:txBody>
            <a:bodyPr/>
            <a:lstStyle/>
            <a:p>
              <a:endParaRPr lang="en-US"/>
            </a:p>
          </p:txBody>
        </p:sp>
        <p:pic>
          <p:nvPicPr>
            <p:cNvPr id="30" name="Picture 29">
              <a:extLst>
                <a:ext uri="{FF2B5EF4-FFF2-40B4-BE49-F238E27FC236}">
                  <a16:creationId xmlns:a16="http://schemas.microsoft.com/office/drawing/2014/main" id="{98E13BC2-96F8-1BA0-0A80-9A49969D259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l="10188" t="20494" r="2941" b="9025"/>
            <a:stretch>
              <a:fillRect/>
            </a:stretch>
          </p:blipFill>
          <p:spPr>
            <a:xfrm>
              <a:off x="789210" y="2350957"/>
              <a:ext cx="3454386" cy="1818840"/>
            </a:xfrm>
            <a:prstGeom prst="roundRect">
              <a:avLst/>
            </a:prstGeom>
          </p:spPr>
        </p:pic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B4CC74AE-C997-74AA-7E98-7D871CC6E82E}"/>
              </a:ext>
            </a:extLst>
          </p:cNvPr>
          <p:cNvGrpSpPr/>
          <p:nvPr/>
        </p:nvGrpSpPr>
        <p:grpSpPr>
          <a:xfrm>
            <a:off x="969346" y="4332510"/>
            <a:ext cx="3893108" cy="1921498"/>
            <a:chOff x="1042429" y="6300878"/>
            <a:chExt cx="3858751" cy="2464481"/>
          </a:xfrm>
        </p:grpSpPr>
        <p:sp>
          <p:nvSpPr>
            <p:cNvPr id="38" name="Shape 20">
              <a:extLst>
                <a:ext uri="{FF2B5EF4-FFF2-40B4-BE49-F238E27FC236}">
                  <a16:creationId xmlns:a16="http://schemas.microsoft.com/office/drawing/2014/main" id="{84C8E115-A9A8-A0D4-D0E6-5BB50C4BD2E0}"/>
                </a:ext>
              </a:extLst>
            </p:cNvPr>
            <p:cNvSpPr/>
            <p:nvPr/>
          </p:nvSpPr>
          <p:spPr>
            <a:xfrm>
              <a:off x="1042429" y="6300878"/>
              <a:ext cx="3858751" cy="2464481"/>
            </a:xfrm>
            <a:prstGeom prst="roundRect">
              <a:avLst/>
            </a:prstGeom>
            <a:solidFill>
              <a:srgbClr val="030C18"/>
            </a:solidFill>
            <a:ln w="15240">
              <a:solidFill>
                <a:srgbClr val="1AB5FF"/>
              </a:solidFill>
              <a:prstDash val="solid"/>
            </a:ln>
          </p:spPr>
          <p:txBody>
            <a:bodyPr/>
            <a:lstStyle/>
            <a:p>
              <a:endParaRPr lang="en-US"/>
            </a:p>
          </p:txBody>
        </p:sp>
        <p:pic>
          <p:nvPicPr>
            <p:cNvPr id="36" name="Picture 35">
              <a:extLst>
                <a:ext uri="{FF2B5EF4-FFF2-40B4-BE49-F238E27FC236}">
                  <a16:creationId xmlns:a16="http://schemas.microsoft.com/office/drawing/2014/main" id="{ED3BE162-4057-BE29-D067-CDBB4C53872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l="14179" t="17813" r="2941" b="13957"/>
            <a:stretch>
              <a:fillRect/>
            </a:stretch>
          </p:blipFill>
          <p:spPr>
            <a:xfrm>
              <a:off x="1172343" y="6488768"/>
              <a:ext cx="3596432" cy="1921498"/>
            </a:xfrm>
            <a:prstGeom prst="roundRect">
              <a:avLst/>
            </a:prstGeom>
          </p:spPr>
        </p:pic>
      </p:grpSp>
      <p:sp>
        <p:nvSpPr>
          <p:cNvPr id="53" name="Shape 8">
            <a:extLst>
              <a:ext uri="{FF2B5EF4-FFF2-40B4-BE49-F238E27FC236}">
                <a16:creationId xmlns:a16="http://schemas.microsoft.com/office/drawing/2014/main" id="{71A4E5C8-C0A8-BE92-A207-726235A9B787}"/>
              </a:ext>
            </a:extLst>
          </p:cNvPr>
          <p:cNvSpPr/>
          <p:nvPr/>
        </p:nvSpPr>
        <p:spPr>
          <a:xfrm>
            <a:off x="6415296" y="5461307"/>
            <a:ext cx="4892040" cy="786384"/>
          </a:xfrm>
          <a:prstGeom prst="roundRect">
            <a:avLst>
              <a:gd name="adj" fmla="val 9302"/>
            </a:avLst>
          </a:prstGeom>
          <a:solidFill>
            <a:srgbClr val="061B30">
              <a:alpha val="95000"/>
            </a:srgbClr>
          </a:solidFill>
          <a:ln w="15240">
            <a:solidFill>
              <a:srgbClr val="00E0D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0" name="Text 10">
            <a:extLst>
              <a:ext uri="{FF2B5EF4-FFF2-40B4-BE49-F238E27FC236}">
                <a16:creationId xmlns:a16="http://schemas.microsoft.com/office/drawing/2014/main" id="{C4FB7C5E-DA82-B4E4-FE53-C2BD53BDFCB8}"/>
              </a:ext>
            </a:extLst>
          </p:cNvPr>
          <p:cNvSpPr/>
          <p:nvPr/>
        </p:nvSpPr>
        <p:spPr>
          <a:xfrm>
            <a:off x="6534168" y="5571035"/>
            <a:ext cx="21031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F6FAFF"/>
                </a:solidFill>
                <a:latin typeface="Inter" pitchFamily="34" charset="0"/>
                <a:ea typeface="Inter" pitchFamily="34" charset="-122"/>
              </a:rPr>
              <a:t>The Difference</a:t>
            </a:r>
            <a:endParaRPr lang="en-US" sz="900" dirty="0"/>
          </a:p>
        </p:txBody>
      </p:sp>
      <p:sp>
        <p:nvSpPr>
          <p:cNvPr id="61" name="Text 11">
            <a:extLst>
              <a:ext uri="{FF2B5EF4-FFF2-40B4-BE49-F238E27FC236}">
                <a16:creationId xmlns:a16="http://schemas.microsoft.com/office/drawing/2014/main" id="{77DFC756-4CA8-8A99-87B2-AAC73EA88A24}"/>
              </a:ext>
            </a:extLst>
          </p:cNvPr>
          <p:cNvSpPr/>
          <p:nvPr/>
        </p:nvSpPr>
        <p:spPr>
          <a:xfrm>
            <a:off x="6534167" y="5845355"/>
            <a:ext cx="3720877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690" dirty="0">
                <a:solidFill>
                  <a:srgbClr val="A1B3C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Default Operational modules are tied to configuration, baselines, impact assessment, and release governance – not isolated screens or disconnected documents.</a:t>
            </a:r>
            <a:endParaRPr lang="en-US" sz="690" dirty="0"/>
          </a:p>
        </p:txBody>
      </p:sp>
      <p:sp>
        <p:nvSpPr>
          <p:cNvPr id="12" name="Text 11">
            <a:extLst>
              <a:ext uri="{FF2B5EF4-FFF2-40B4-BE49-F238E27FC236}">
                <a16:creationId xmlns:a16="http://schemas.microsoft.com/office/drawing/2014/main" id="{762C5A09-4926-7465-685A-D5E9EEC64722}"/>
              </a:ext>
            </a:extLst>
          </p:cNvPr>
          <p:cNvSpPr/>
          <p:nvPr/>
        </p:nvSpPr>
        <p:spPr>
          <a:xfrm>
            <a:off x="2313432" y="4140200"/>
            <a:ext cx="1234440" cy="1770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92500"/>
          </a:bodyPr>
          <a:lstStyle/>
          <a:p>
            <a:pPr marL="0" indent="0" algn="l">
              <a:buNone/>
            </a:pPr>
            <a:r>
              <a:rPr lang="en-US" sz="700" dirty="0">
                <a:solidFill>
                  <a:schemeClr val="bg1"/>
                </a:solidFill>
                <a:latin typeface="Inter" pitchFamily="34" charset="0"/>
                <a:ea typeface="Inter" pitchFamily="34" charset="-122"/>
              </a:rPr>
              <a:t>Live MES/SFC visual recipe execution</a:t>
            </a:r>
            <a:endParaRPr lang="en-US" sz="700" dirty="0">
              <a:solidFill>
                <a:schemeClr val="bg1"/>
              </a:solidFill>
            </a:endParaRPr>
          </a:p>
        </p:txBody>
      </p:sp>
      <p:sp>
        <p:nvSpPr>
          <p:cNvPr id="13" name="Text 11">
            <a:extLst>
              <a:ext uri="{FF2B5EF4-FFF2-40B4-BE49-F238E27FC236}">
                <a16:creationId xmlns:a16="http://schemas.microsoft.com/office/drawing/2014/main" id="{C3A9D428-D579-A80D-F4F3-20BB23599F42}"/>
              </a:ext>
            </a:extLst>
          </p:cNvPr>
          <p:cNvSpPr/>
          <p:nvPr/>
        </p:nvSpPr>
        <p:spPr>
          <a:xfrm>
            <a:off x="2313465" y="6329795"/>
            <a:ext cx="1234440" cy="1770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92500"/>
          </a:bodyPr>
          <a:lstStyle/>
          <a:p>
            <a:pPr marL="0" indent="0" algn="l">
              <a:buNone/>
            </a:pPr>
            <a:r>
              <a:rPr lang="en-US" sz="700" dirty="0">
                <a:solidFill>
                  <a:schemeClr val="bg1"/>
                </a:solidFill>
                <a:latin typeface="Inter" pitchFamily="34" charset="0"/>
                <a:ea typeface="Inter" pitchFamily="34" charset="-122"/>
              </a:rPr>
              <a:t>Live trend tracking of continuous data.</a:t>
            </a:r>
            <a:endParaRPr lang="en-US" sz="700" dirty="0">
              <a:solidFill>
                <a:schemeClr val="bg1"/>
              </a:solidFill>
            </a:endParaRP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41E56AB0-AF31-661F-49F5-D0546AF504FF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2867" t="35596" r="68521" b="35021"/>
          <a:stretch>
            <a:fillRect/>
          </a:stretch>
        </p:blipFill>
        <p:spPr>
          <a:xfrm>
            <a:off x="11404120" y="5919019"/>
            <a:ext cx="600934" cy="618941"/>
          </a:xfrm>
          <a:prstGeom prst="rect">
            <a:avLst/>
          </a:prstGeom>
        </p:spPr>
      </p:pic>
      <p:pic>
        <p:nvPicPr>
          <p:cNvPr id="29" name="Picture 28" descr="A logo with a star and a letter t&#10;&#10;AI-generated content may be incorrect.">
            <a:extLst>
              <a:ext uri="{FF2B5EF4-FFF2-40B4-BE49-F238E27FC236}">
                <a16:creationId xmlns:a16="http://schemas.microsoft.com/office/drawing/2014/main" id="{41062A5F-EE3A-FA50-8D3E-DC70FA0693C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527189" y="556595"/>
            <a:ext cx="477865" cy="477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00411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0E66EA-A1B9-0FF4-A07B-185E85A140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tech_inspired_abstract_data_network_backdrop_dark.png">
            <a:extLst>
              <a:ext uri="{FF2B5EF4-FFF2-40B4-BE49-F238E27FC236}">
                <a16:creationId xmlns:a16="http://schemas.microsoft.com/office/drawing/2014/main" id="{FF0F7414-29B7-5301-60AC-FCFD788F53C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-20040"/>
            <a:ext cx="12192000" cy="6878040"/>
          </a:xfrm>
          <a:prstGeom prst="rect">
            <a:avLst/>
          </a:prstGeom>
        </p:spPr>
      </p:pic>
      <p:sp>
        <p:nvSpPr>
          <p:cNvPr id="3" name="Shape 0">
            <a:extLst>
              <a:ext uri="{FF2B5EF4-FFF2-40B4-BE49-F238E27FC236}">
                <a16:creationId xmlns:a16="http://schemas.microsoft.com/office/drawing/2014/main" id="{3526FC94-6A62-70E1-2B11-C9710BFC3553}"/>
              </a:ext>
            </a:extLst>
          </p:cNvPr>
          <p:cNvSpPr/>
          <p:nvPr/>
        </p:nvSpPr>
        <p:spPr>
          <a:xfrm>
            <a:off x="231009" y="530352"/>
            <a:ext cx="11739717" cy="0"/>
          </a:xfrm>
          <a:prstGeom prst="line">
            <a:avLst/>
          </a:prstGeom>
          <a:noFill/>
          <a:ln w="8890">
            <a:solidFill>
              <a:srgbClr val="00E0D6">
                <a:alpha val="42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2">
            <a:extLst>
              <a:ext uri="{FF2B5EF4-FFF2-40B4-BE49-F238E27FC236}">
                <a16:creationId xmlns:a16="http://schemas.microsoft.com/office/drawing/2014/main" id="{EB170670-1DE9-D01A-FCA4-251F2D9ED040}"/>
              </a:ext>
            </a:extLst>
          </p:cNvPr>
          <p:cNvSpPr/>
          <p:nvPr/>
        </p:nvSpPr>
        <p:spPr>
          <a:xfrm>
            <a:off x="231010" y="320040"/>
            <a:ext cx="10515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r>
              <a:rPr lang="en-US" sz="780" b="1" dirty="0">
                <a:solidFill>
                  <a:srgbClr val="F6FAFF"/>
                </a:solidFill>
                <a:latin typeface="Inter" pitchFamily="34" charset="0"/>
                <a:ea typeface="Inter" pitchFamily="34" charset="-122"/>
              </a:rPr>
              <a:t>BATCHXPLORER LIVE</a:t>
            </a:r>
            <a:endParaRPr lang="en-US" sz="780" dirty="0"/>
          </a:p>
        </p:txBody>
      </p:sp>
      <p:sp>
        <p:nvSpPr>
          <p:cNvPr id="6" name="Text 3">
            <a:extLst>
              <a:ext uri="{FF2B5EF4-FFF2-40B4-BE49-F238E27FC236}">
                <a16:creationId xmlns:a16="http://schemas.microsoft.com/office/drawing/2014/main" id="{8DF773A1-D5C7-939F-2E92-0218E70FED78}"/>
              </a:ext>
            </a:extLst>
          </p:cNvPr>
          <p:cNvSpPr/>
          <p:nvPr/>
        </p:nvSpPr>
        <p:spPr>
          <a:xfrm>
            <a:off x="1355722" y="338328"/>
            <a:ext cx="16459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r>
              <a:rPr lang="en-US" sz="540" dirty="0">
                <a:solidFill>
                  <a:srgbClr val="A1B3C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Validation-Aware Process Development Platform</a:t>
            </a:r>
            <a:endParaRPr lang="en-US" sz="540" dirty="0"/>
          </a:p>
        </p:txBody>
      </p:sp>
      <p:sp>
        <p:nvSpPr>
          <p:cNvPr id="7" name="Text 4">
            <a:extLst>
              <a:ext uri="{FF2B5EF4-FFF2-40B4-BE49-F238E27FC236}">
                <a16:creationId xmlns:a16="http://schemas.microsoft.com/office/drawing/2014/main" id="{A7B4A78E-9979-9A3A-D0C8-66783357CCAD}"/>
              </a:ext>
            </a:extLst>
          </p:cNvPr>
          <p:cNvSpPr/>
          <p:nvPr/>
        </p:nvSpPr>
        <p:spPr>
          <a:xfrm>
            <a:off x="9921878" y="338328"/>
            <a:ext cx="18288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r"/>
            <a:r>
              <a:rPr lang="en-US" sz="640" b="1" dirty="0">
                <a:solidFill>
                  <a:srgbClr val="00E0D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CHANGE MANAGEMENT</a:t>
            </a:r>
            <a:endParaRPr lang="en-US" sz="640" dirty="0"/>
          </a:p>
        </p:txBody>
      </p:sp>
      <p:sp>
        <p:nvSpPr>
          <p:cNvPr id="32" name="Slide Number Placeholder 0">
            <a:extLst>
              <a:ext uri="{FF2B5EF4-FFF2-40B4-BE49-F238E27FC236}">
                <a16:creationId xmlns:a16="http://schemas.microsoft.com/office/drawing/2014/main" id="{C1991E76-45E0-73A0-3713-43DB5B797231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753600" y="653796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0"/>
            </a:ext>
          </a:extLst>
        </p:spPr>
        <p:txBody>
          <a:bodyPr/>
          <a:lstStyle>
            <a:lvl1pPr>
              <a:defRPr sz="1200">
                <a:solidFill>
                  <a:srgbClr val="698096"/>
                </a:solidFill>
              </a:defRPr>
            </a:lvl1pPr>
          </a:lstStyle>
          <a:p>
            <a:pPr algn="l"/>
            <a:fld id="{F7021451-1387-4CA6-816F-3879F97B5CBC}" type="slidenum">
              <a:rPr lang="en-US" b="0"/>
              <a:t>4</a:t>
            </a:fld>
            <a:endParaRPr lang="en-US"/>
          </a:p>
        </p:txBody>
      </p:sp>
      <p:sp>
        <p:nvSpPr>
          <p:cNvPr id="4" name="Text 5">
            <a:extLst>
              <a:ext uri="{FF2B5EF4-FFF2-40B4-BE49-F238E27FC236}">
                <a16:creationId xmlns:a16="http://schemas.microsoft.com/office/drawing/2014/main" id="{006DB1FC-5AC2-3EA8-97AC-2EB626F22F50}"/>
              </a:ext>
            </a:extLst>
          </p:cNvPr>
          <p:cNvSpPr/>
          <p:nvPr/>
        </p:nvSpPr>
        <p:spPr>
          <a:xfrm>
            <a:off x="530352" y="841248"/>
            <a:ext cx="30175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720" b="1" dirty="0">
                <a:solidFill>
                  <a:srgbClr val="00E0D6"/>
                </a:solidFill>
                <a:latin typeface="Inter" pitchFamily="34" charset="0"/>
                <a:ea typeface="Inter" pitchFamily="34" charset="-122"/>
              </a:rPr>
              <a:t>CLOUD-FIRST DEPLOYMENT</a:t>
            </a:r>
            <a:endParaRPr lang="en-US" sz="720" dirty="0"/>
          </a:p>
        </p:txBody>
      </p:sp>
      <p:sp>
        <p:nvSpPr>
          <p:cNvPr id="8" name="Text 6">
            <a:extLst>
              <a:ext uri="{FF2B5EF4-FFF2-40B4-BE49-F238E27FC236}">
                <a16:creationId xmlns:a16="http://schemas.microsoft.com/office/drawing/2014/main" id="{4FFF813F-3C3E-B6D0-4BCD-4723D4176EE1}"/>
              </a:ext>
            </a:extLst>
          </p:cNvPr>
          <p:cNvSpPr/>
          <p:nvPr/>
        </p:nvSpPr>
        <p:spPr>
          <a:xfrm>
            <a:off x="530352" y="1060703"/>
            <a:ext cx="8178546" cy="111099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F6FAFF"/>
                </a:solidFill>
                <a:latin typeface="Inter" pitchFamily="34" charset="0"/>
                <a:ea typeface="Inter" pitchFamily="34" charset="-122"/>
              </a:rPr>
              <a:t>Process Development Moves Fast. Validation evidence must keep up.</a:t>
            </a:r>
            <a:endParaRPr lang="en-US" sz="2400" dirty="0"/>
          </a:p>
        </p:txBody>
      </p:sp>
      <p:sp>
        <p:nvSpPr>
          <p:cNvPr id="13" name="Text 7">
            <a:extLst>
              <a:ext uri="{FF2B5EF4-FFF2-40B4-BE49-F238E27FC236}">
                <a16:creationId xmlns:a16="http://schemas.microsoft.com/office/drawing/2014/main" id="{29C4529E-077B-67FD-160C-1D7A91A46DCA}"/>
              </a:ext>
            </a:extLst>
          </p:cNvPr>
          <p:cNvSpPr/>
          <p:nvPr/>
        </p:nvSpPr>
        <p:spPr>
          <a:xfrm>
            <a:off x="535178" y="1773555"/>
            <a:ext cx="5725922" cy="5928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buNone/>
            </a:pPr>
            <a:r>
              <a:rPr lang="en-US" sz="900" dirty="0">
                <a:solidFill>
                  <a:schemeClr val="bg1"/>
                </a:solidFill>
                <a:latin typeface="Inter" pitchFamily="34" charset="0"/>
                <a:ea typeface="Inter" pitchFamily="34" charset="-122"/>
              </a:rPr>
              <a:t>BATCHXPLORER LIVE runs as a browser-based SaaS application. A hardened IoT Edge device keeps a compact industrial gateway for local connectivity to equipment, protocol conversion, buffering, and secure outbound data movement.</a:t>
            </a:r>
            <a:endParaRPr lang="en-US" sz="900" dirty="0">
              <a:solidFill>
                <a:schemeClr val="bg1"/>
              </a:solidFill>
            </a:endParaRPr>
          </a:p>
        </p:txBody>
      </p:sp>
      <p:sp>
        <p:nvSpPr>
          <p:cNvPr id="46" name="Shape 0">
            <a:extLst>
              <a:ext uri="{FF2B5EF4-FFF2-40B4-BE49-F238E27FC236}">
                <a16:creationId xmlns:a16="http://schemas.microsoft.com/office/drawing/2014/main" id="{65164C83-5C30-DA0C-003E-0C9778A4CF93}"/>
              </a:ext>
            </a:extLst>
          </p:cNvPr>
          <p:cNvSpPr/>
          <p:nvPr/>
        </p:nvSpPr>
        <p:spPr>
          <a:xfrm>
            <a:off x="226141" y="6537960"/>
            <a:ext cx="11739717" cy="0"/>
          </a:xfrm>
          <a:prstGeom prst="line">
            <a:avLst/>
          </a:prstGeom>
          <a:noFill/>
          <a:ln w="8890">
            <a:solidFill>
              <a:srgbClr val="00E0D6">
                <a:alpha val="42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7" name="Text 3">
            <a:extLst>
              <a:ext uri="{FF2B5EF4-FFF2-40B4-BE49-F238E27FC236}">
                <a16:creationId xmlns:a16="http://schemas.microsoft.com/office/drawing/2014/main" id="{44A026FD-2395-6B3A-E745-B072C3C86511}"/>
              </a:ext>
            </a:extLst>
          </p:cNvPr>
          <p:cNvSpPr/>
          <p:nvPr/>
        </p:nvSpPr>
        <p:spPr>
          <a:xfrm>
            <a:off x="429006" y="6583681"/>
            <a:ext cx="4543044" cy="17743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r>
              <a:rPr lang="en-US" sz="540" dirty="0">
                <a:solidFill>
                  <a:srgbClr val="A1B3C7"/>
                </a:solidFill>
                <a:latin typeface="Inter" pitchFamily="34" charset="0"/>
                <a:ea typeface="Inter" pitchFamily="34" charset="-122"/>
              </a:rPr>
              <a:t>BATCHXPLORER LIVE | IoT Edge Hardware | MES/SFC workflows | Historian | Electronic Records | Validation-aware release governance</a:t>
            </a:r>
            <a:endParaRPr lang="en-US" sz="540" dirty="0"/>
          </a:p>
        </p:txBody>
      </p:sp>
      <p:sp>
        <p:nvSpPr>
          <p:cNvPr id="50" name="Text 23">
            <a:extLst>
              <a:ext uri="{FF2B5EF4-FFF2-40B4-BE49-F238E27FC236}">
                <a16:creationId xmlns:a16="http://schemas.microsoft.com/office/drawing/2014/main" id="{C6CF797C-F89C-9F6A-AC70-5742B4E39E9E}"/>
              </a:ext>
            </a:extLst>
          </p:cNvPr>
          <p:cNvSpPr/>
          <p:nvPr/>
        </p:nvSpPr>
        <p:spPr>
          <a:xfrm>
            <a:off x="-5220185" y="3330193"/>
            <a:ext cx="886968" cy="10241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560" dirty="0">
                <a:solidFill>
                  <a:srgbClr val="A1B3C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OPC UA</a:t>
            </a:r>
            <a:endParaRPr lang="en-US" sz="560" dirty="0"/>
          </a:p>
          <a:p>
            <a:pPr marL="0" indent="0" algn="l">
              <a:buNone/>
            </a:pPr>
            <a:r>
              <a:rPr lang="en-US" sz="560" dirty="0">
                <a:solidFill>
                  <a:srgbClr val="A1B3C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Modbus</a:t>
            </a:r>
            <a:endParaRPr lang="en-US" sz="560" dirty="0"/>
          </a:p>
          <a:p>
            <a:pPr marL="0" indent="0" algn="l">
              <a:buNone/>
            </a:pPr>
            <a:r>
              <a:rPr lang="en-US" sz="560" dirty="0">
                <a:solidFill>
                  <a:srgbClr val="A1B3C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Local config</a:t>
            </a:r>
            <a:endParaRPr lang="en-US" sz="560" dirty="0"/>
          </a:p>
        </p:txBody>
      </p:sp>
      <p:sp>
        <p:nvSpPr>
          <p:cNvPr id="1046" name="Shape 10">
            <a:extLst>
              <a:ext uri="{FF2B5EF4-FFF2-40B4-BE49-F238E27FC236}">
                <a16:creationId xmlns:a16="http://schemas.microsoft.com/office/drawing/2014/main" id="{0EF28404-E79B-0D23-8F75-C8A492453A03}"/>
              </a:ext>
            </a:extLst>
          </p:cNvPr>
          <p:cNvSpPr/>
          <p:nvPr/>
        </p:nvSpPr>
        <p:spPr>
          <a:xfrm>
            <a:off x="494228" y="2226496"/>
            <a:ext cx="6060354" cy="3788313"/>
          </a:xfrm>
          <a:prstGeom prst="roundRect">
            <a:avLst/>
          </a:prstGeom>
          <a:solidFill>
            <a:srgbClr val="030C18"/>
          </a:solidFill>
          <a:ln w="15240">
            <a:solidFill>
              <a:srgbClr val="00E0D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02DC491D-214A-E334-BEF6-CDE7B6E4E98C}"/>
              </a:ext>
            </a:extLst>
          </p:cNvPr>
          <p:cNvCxnSpPr>
            <a:cxnSpLocks/>
            <a:stCxn id="23" idx="0"/>
            <a:endCxn id="38" idx="0"/>
          </p:cNvCxnSpPr>
          <p:nvPr/>
        </p:nvCxnSpPr>
        <p:spPr>
          <a:xfrm flipH="1">
            <a:off x="1686925" y="2636642"/>
            <a:ext cx="1" cy="96249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FECFC6B2-88A1-B247-3B70-793DB778DF69}"/>
              </a:ext>
            </a:extLst>
          </p:cNvPr>
          <p:cNvSpPr/>
          <p:nvPr/>
        </p:nvSpPr>
        <p:spPr>
          <a:xfrm>
            <a:off x="979790" y="2636642"/>
            <a:ext cx="1414272" cy="118015"/>
          </a:xfrm>
          <a:prstGeom prst="roundRect">
            <a:avLst/>
          </a:prstGeom>
          <a:solidFill>
            <a:srgbClr val="96020D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" dirty="0">
                <a:latin typeface="Inter"/>
              </a:rPr>
              <a:t>Configuration Change</a:t>
            </a:r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CD007D80-B692-EE5C-366A-1AB918AD3F3A}"/>
              </a:ext>
            </a:extLst>
          </p:cNvPr>
          <p:cNvSpPr/>
          <p:nvPr/>
        </p:nvSpPr>
        <p:spPr>
          <a:xfrm>
            <a:off x="979789" y="2877267"/>
            <a:ext cx="1414271" cy="118015"/>
          </a:xfrm>
          <a:prstGeom prst="roundRect">
            <a:avLst/>
          </a:prstGeom>
          <a:solidFill>
            <a:srgbClr val="96020D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" dirty="0">
                <a:latin typeface="Inter"/>
              </a:rPr>
              <a:t>Manual document change</a:t>
            </a:r>
          </a:p>
        </p:txBody>
      </p: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219166C3-FBA5-C0F6-AC87-8FA4ED336540}"/>
              </a:ext>
            </a:extLst>
          </p:cNvPr>
          <p:cNvSpPr/>
          <p:nvPr/>
        </p:nvSpPr>
        <p:spPr>
          <a:xfrm>
            <a:off x="979789" y="3117892"/>
            <a:ext cx="1414271" cy="118015"/>
          </a:xfrm>
          <a:prstGeom prst="roundRect">
            <a:avLst/>
          </a:prstGeom>
          <a:solidFill>
            <a:srgbClr val="96020D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" dirty="0">
                <a:latin typeface="Inter"/>
              </a:rPr>
              <a:t>Manual RTM review</a:t>
            </a:r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EE280562-B3B5-0483-0900-DA1BE47C8AB4}"/>
              </a:ext>
            </a:extLst>
          </p:cNvPr>
          <p:cNvSpPr/>
          <p:nvPr/>
        </p:nvSpPr>
        <p:spPr>
          <a:xfrm>
            <a:off x="979789" y="3358517"/>
            <a:ext cx="1414271" cy="118015"/>
          </a:xfrm>
          <a:prstGeom prst="roundRect">
            <a:avLst/>
          </a:prstGeom>
          <a:solidFill>
            <a:srgbClr val="96020D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" dirty="0">
                <a:latin typeface="Inter"/>
              </a:rPr>
              <a:t>Manual retest detection</a:t>
            </a:r>
          </a:p>
        </p:txBody>
      </p: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1C6AF559-CED2-A8D6-7371-1C8906E7D11E}"/>
              </a:ext>
            </a:extLst>
          </p:cNvPr>
          <p:cNvSpPr/>
          <p:nvPr/>
        </p:nvSpPr>
        <p:spPr>
          <a:xfrm>
            <a:off x="979789" y="3599141"/>
            <a:ext cx="1414271" cy="118015"/>
          </a:xfrm>
          <a:prstGeom prst="roundRect">
            <a:avLst/>
          </a:prstGeom>
          <a:solidFill>
            <a:srgbClr val="96020D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" dirty="0">
                <a:latin typeface="Inter"/>
              </a:rPr>
              <a:t>Validation drift risk</a:t>
            </a:r>
          </a:p>
        </p:txBody>
      </p:sp>
      <p:sp>
        <p:nvSpPr>
          <p:cNvPr id="44" name="Text 37">
            <a:extLst>
              <a:ext uri="{FF2B5EF4-FFF2-40B4-BE49-F238E27FC236}">
                <a16:creationId xmlns:a16="http://schemas.microsoft.com/office/drawing/2014/main" id="{5F0912B9-C599-1F5D-7902-E3F2DC038502}"/>
              </a:ext>
            </a:extLst>
          </p:cNvPr>
          <p:cNvSpPr/>
          <p:nvPr/>
        </p:nvSpPr>
        <p:spPr>
          <a:xfrm>
            <a:off x="1271760" y="2389754"/>
            <a:ext cx="898655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750" b="1" dirty="0">
                <a:solidFill>
                  <a:srgbClr val="96020D"/>
                </a:solidFill>
                <a:latin typeface="Inter" pitchFamily="34" charset="0"/>
                <a:ea typeface="Inter" pitchFamily="34" charset="-122"/>
              </a:rPr>
              <a:t>Traditional Approach</a:t>
            </a:r>
            <a:endParaRPr lang="en-US" sz="750" dirty="0">
              <a:solidFill>
                <a:srgbClr val="96020D"/>
              </a:solidFill>
            </a:endParaRPr>
          </a:p>
        </p:txBody>
      </p: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0474811E-05DA-05D9-605A-91FBA80A9827}"/>
              </a:ext>
            </a:extLst>
          </p:cNvPr>
          <p:cNvCxnSpPr>
            <a:cxnSpLocks/>
            <a:stCxn id="51" idx="0"/>
            <a:endCxn id="1040" idx="0"/>
          </p:cNvCxnSpPr>
          <p:nvPr/>
        </p:nvCxnSpPr>
        <p:spPr>
          <a:xfrm flipH="1">
            <a:off x="4927899" y="2636642"/>
            <a:ext cx="1" cy="119479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1" name="Rectangle: Rounded Corners 50">
            <a:extLst>
              <a:ext uri="{FF2B5EF4-FFF2-40B4-BE49-F238E27FC236}">
                <a16:creationId xmlns:a16="http://schemas.microsoft.com/office/drawing/2014/main" id="{F9975285-7331-F7A5-A4A2-E9D6E6288B84}"/>
              </a:ext>
            </a:extLst>
          </p:cNvPr>
          <p:cNvSpPr/>
          <p:nvPr/>
        </p:nvSpPr>
        <p:spPr>
          <a:xfrm>
            <a:off x="4220764" y="2636642"/>
            <a:ext cx="1414272" cy="118015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" dirty="0">
                <a:latin typeface="Inter"/>
              </a:rPr>
              <a:t>Configuration Change Detected</a:t>
            </a:r>
          </a:p>
        </p:txBody>
      </p:sp>
      <p:sp>
        <p:nvSpPr>
          <p:cNvPr id="52" name="Rectangle: Rounded Corners 51">
            <a:extLst>
              <a:ext uri="{FF2B5EF4-FFF2-40B4-BE49-F238E27FC236}">
                <a16:creationId xmlns:a16="http://schemas.microsoft.com/office/drawing/2014/main" id="{E10FB39C-CEEC-3D12-B814-DBC9EF3A3C96}"/>
              </a:ext>
            </a:extLst>
          </p:cNvPr>
          <p:cNvSpPr/>
          <p:nvPr/>
        </p:nvSpPr>
        <p:spPr>
          <a:xfrm>
            <a:off x="4220763" y="2877267"/>
            <a:ext cx="1414271" cy="118015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" dirty="0">
                <a:latin typeface="Inter"/>
              </a:rPr>
              <a:t>Baseline compared</a:t>
            </a:r>
          </a:p>
        </p:txBody>
      </p:sp>
      <p:sp>
        <p:nvSpPr>
          <p:cNvPr id="53" name="Rectangle: Rounded Corners 52">
            <a:extLst>
              <a:ext uri="{FF2B5EF4-FFF2-40B4-BE49-F238E27FC236}">
                <a16:creationId xmlns:a16="http://schemas.microsoft.com/office/drawing/2014/main" id="{8D984B29-4BC8-C868-2ED0-071DC94DEB6F}"/>
              </a:ext>
            </a:extLst>
          </p:cNvPr>
          <p:cNvSpPr/>
          <p:nvPr/>
        </p:nvSpPr>
        <p:spPr>
          <a:xfrm>
            <a:off x="4220763" y="3117892"/>
            <a:ext cx="1414271" cy="118015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" dirty="0">
                <a:latin typeface="Inter"/>
              </a:rPr>
              <a:t>Impact Assessment Generated</a:t>
            </a:r>
          </a:p>
        </p:txBody>
      </p:sp>
      <p:sp>
        <p:nvSpPr>
          <p:cNvPr id="63" name="Rectangle: Rounded Corners 62">
            <a:extLst>
              <a:ext uri="{FF2B5EF4-FFF2-40B4-BE49-F238E27FC236}">
                <a16:creationId xmlns:a16="http://schemas.microsoft.com/office/drawing/2014/main" id="{1F263F58-24A2-2425-C7CD-A1E5458BAF98}"/>
              </a:ext>
            </a:extLst>
          </p:cNvPr>
          <p:cNvSpPr/>
          <p:nvPr/>
        </p:nvSpPr>
        <p:spPr>
          <a:xfrm>
            <a:off x="4220763" y="3358517"/>
            <a:ext cx="1414271" cy="118015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" dirty="0">
                <a:latin typeface="Inter"/>
              </a:rPr>
              <a:t>Affected Documents </a:t>
            </a:r>
            <a:r>
              <a:rPr lang="en-US" sz="600" dirty="0" err="1">
                <a:latin typeface="Inter"/>
              </a:rPr>
              <a:t>Refresehded</a:t>
            </a:r>
            <a:endParaRPr lang="en-US" sz="600" dirty="0">
              <a:latin typeface="Inter"/>
            </a:endParaRPr>
          </a:p>
        </p:txBody>
      </p:sp>
      <p:sp>
        <p:nvSpPr>
          <p:cNvPr id="1032" name="Rectangle: Rounded Corners 1031">
            <a:extLst>
              <a:ext uri="{FF2B5EF4-FFF2-40B4-BE49-F238E27FC236}">
                <a16:creationId xmlns:a16="http://schemas.microsoft.com/office/drawing/2014/main" id="{C94D1126-97BF-2518-7D0F-38FA544238E2}"/>
              </a:ext>
            </a:extLst>
          </p:cNvPr>
          <p:cNvSpPr/>
          <p:nvPr/>
        </p:nvSpPr>
        <p:spPr>
          <a:xfrm>
            <a:off x="4220763" y="3599141"/>
            <a:ext cx="1414271" cy="118015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" dirty="0">
                <a:latin typeface="Inter"/>
              </a:rPr>
              <a:t>Retest scope Recommended</a:t>
            </a:r>
          </a:p>
        </p:txBody>
      </p:sp>
      <p:sp>
        <p:nvSpPr>
          <p:cNvPr id="1038" name="Text 37">
            <a:extLst>
              <a:ext uri="{FF2B5EF4-FFF2-40B4-BE49-F238E27FC236}">
                <a16:creationId xmlns:a16="http://schemas.microsoft.com/office/drawing/2014/main" id="{51D826D2-7837-5D31-3180-23453F9B127F}"/>
              </a:ext>
            </a:extLst>
          </p:cNvPr>
          <p:cNvSpPr/>
          <p:nvPr/>
        </p:nvSpPr>
        <p:spPr>
          <a:xfrm>
            <a:off x="4265508" y="2389754"/>
            <a:ext cx="136952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750" b="1" dirty="0">
                <a:solidFill>
                  <a:schemeClr val="accent4">
                    <a:lumMod val="75000"/>
                  </a:schemeClr>
                </a:solidFill>
                <a:latin typeface="Inter" pitchFamily="34" charset="0"/>
                <a:ea typeface="Inter" pitchFamily="34" charset="-122"/>
              </a:rPr>
              <a:t>BATCHXPLORER LIVE APPROACH</a:t>
            </a:r>
            <a:endParaRPr lang="en-US" sz="750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1040" name="Rectangle: Rounded Corners 1039">
            <a:extLst>
              <a:ext uri="{FF2B5EF4-FFF2-40B4-BE49-F238E27FC236}">
                <a16:creationId xmlns:a16="http://schemas.microsoft.com/office/drawing/2014/main" id="{90B4AFDA-9639-5996-055F-866C1984F7B1}"/>
              </a:ext>
            </a:extLst>
          </p:cNvPr>
          <p:cNvSpPr/>
          <p:nvPr/>
        </p:nvSpPr>
        <p:spPr>
          <a:xfrm>
            <a:off x="4220763" y="3831436"/>
            <a:ext cx="1414271" cy="118015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" dirty="0">
                <a:latin typeface="Inter"/>
              </a:rPr>
              <a:t>Released Locked</a:t>
            </a:r>
          </a:p>
        </p:txBody>
      </p:sp>
      <p:grpSp>
        <p:nvGrpSpPr>
          <p:cNvPr id="1049" name="Group 1048">
            <a:extLst>
              <a:ext uri="{FF2B5EF4-FFF2-40B4-BE49-F238E27FC236}">
                <a16:creationId xmlns:a16="http://schemas.microsoft.com/office/drawing/2014/main" id="{39C7C13F-81F3-E3E7-399F-55B09A4E3437}"/>
              </a:ext>
            </a:extLst>
          </p:cNvPr>
          <p:cNvGrpSpPr/>
          <p:nvPr/>
        </p:nvGrpSpPr>
        <p:grpSpPr>
          <a:xfrm>
            <a:off x="2850211" y="2754657"/>
            <a:ext cx="914400" cy="769876"/>
            <a:chOff x="2861021" y="3801002"/>
            <a:chExt cx="914400" cy="769876"/>
          </a:xfrm>
        </p:grpSpPr>
        <p:sp>
          <p:nvSpPr>
            <p:cNvPr id="24" name="Shape 12">
              <a:extLst>
                <a:ext uri="{FF2B5EF4-FFF2-40B4-BE49-F238E27FC236}">
                  <a16:creationId xmlns:a16="http://schemas.microsoft.com/office/drawing/2014/main" id="{D238D975-77DD-9456-0E32-997FF8FBD3F0}"/>
                </a:ext>
              </a:extLst>
            </p:cNvPr>
            <p:cNvSpPr/>
            <p:nvPr/>
          </p:nvSpPr>
          <p:spPr>
            <a:xfrm>
              <a:off x="2861021" y="3801002"/>
              <a:ext cx="914400" cy="769876"/>
            </a:xfrm>
            <a:prstGeom prst="roundRect">
              <a:avLst/>
            </a:prstGeom>
            <a:solidFill>
              <a:srgbClr val="061B30"/>
            </a:solidFill>
            <a:ln w="12700">
              <a:solidFill>
                <a:srgbClr val="1AB5FF"/>
              </a:solidFill>
              <a:prstDash val="soli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Text 14">
              <a:extLst>
                <a:ext uri="{FF2B5EF4-FFF2-40B4-BE49-F238E27FC236}">
                  <a16:creationId xmlns:a16="http://schemas.microsoft.com/office/drawing/2014/main" id="{477A6003-61FB-7FB7-F8EA-E1573198AE46}"/>
                </a:ext>
              </a:extLst>
            </p:cNvPr>
            <p:cNvSpPr/>
            <p:nvPr/>
          </p:nvSpPr>
          <p:spPr>
            <a:xfrm>
              <a:off x="2957242" y="3907776"/>
              <a:ext cx="749808" cy="630936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>
              <a:normAutofit/>
            </a:bodyPr>
            <a:lstStyle/>
            <a:p>
              <a:pPr marL="0" indent="0" algn="ctr">
                <a:buNone/>
              </a:pPr>
              <a:r>
                <a:rPr lang="en-US" sz="560" b="1" dirty="0">
                  <a:solidFill>
                    <a:srgbClr val="A1B3C7"/>
                  </a:solidFill>
                  <a:latin typeface="Inter" pitchFamily="34" charset="0"/>
                  <a:ea typeface="Inter" pitchFamily="34" charset="-122"/>
                </a:rPr>
                <a:t>Less manual consolidation. More confidence at release.</a:t>
              </a:r>
            </a:p>
            <a:p>
              <a:pPr marL="0" indent="0" algn="ctr">
                <a:buNone/>
              </a:pPr>
              <a:r>
                <a:rPr lang="en-US" sz="560" b="1" dirty="0">
                  <a:solidFill>
                    <a:srgbClr val="A1B3C7"/>
                  </a:solidFill>
                  <a:latin typeface="Inter" pitchFamily="34" charset="0"/>
                  <a:ea typeface="Inter" pitchFamily="34" charset="-122"/>
                </a:rPr>
                <a:t>Close validation and change management gaps in real time.</a:t>
              </a:r>
              <a:endParaRPr lang="en-US" sz="560" b="1" dirty="0"/>
            </a:p>
          </p:txBody>
        </p:sp>
      </p:grpSp>
      <p:sp>
        <p:nvSpPr>
          <p:cNvPr id="1053" name="Text 24">
            <a:extLst>
              <a:ext uri="{FF2B5EF4-FFF2-40B4-BE49-F238E27FC236}">
                <a16:creationId xmlns:a16="http://schemas.microsoft.com/office/drawing/2014/main" id="{54F7D638-5591-7C2D-F51A-3A59F0E55F3B}"/>
              </a:ext>
            </a:extLst>
          </p:cNvPr>
          <p:cNvSpPr/>
          <p:nvPr/>
        </p:nvSpPr>
        <p:spPr>
          <a:xfrm>
            <a:off x="530352" y="6125753"/>
            <a:ext cx="1679448" cy="246888"/>
          </a:xfrm>
          <a:prstGeom prst="roundRect">
            <a:avLst/>
          </a:prstGeom>
          <a:solidFill>
            <a:srgbClr val="062238"/>
          </a:solidFill>
          <a:ln w="12700">
            <a:solidFill>
              <a:srgbClr val="00E0D6"/>
            </a:solidFill>
          </a:ln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740" b="1" dirty="0">
                <a:solidFill>
                  <a:srgbClr val="F6FAFF"/>
                </a:solidFill>
                <a:latin typeface="Inter" pitchFamily="34" charset="0"/>
                <a:ea typeface="Inter" pitchFamily="34" charset="-122"/>
              </a:rPr>
              <a:t>01 – Configuration Change Detected</a:t>
            </a:r>
            <a:endParaRPr lang="en-US" sz="740" dirty="0"/>
          </a:p>
        </p:txBody>
      </p:sp>
      <p:sp>
        <p:nvSpPr>
          <p:cNvPr id="1055" name="Text 26">
            <a:extLst>
              <a:ext uri="{FF2B5EF4-FFF2-40B4-BE49-F238E27FC236}">
                <a16:creationId xmlns:a16="http://schemas.microsoft.com/office/drawing/2014/main" id="{0FCE0CD9-8D7C-C858-5894-1ABBC3B31086}"/>
              </a:ext>
            </a:extLst>
          </p:cNvPr>
          <p:cNvSpPr/>
          <p:nvPr/>
        </p:nvSpPr>
        <p:spPr>
          <a:xfrm>
            <a:off x="2606042" y="6125753"/>
            <a:ext cx="1679448" cy="246888"/>
          </a:xfrm>
          <a:prstGeom prst="roundRect">
            <a:avLst/>
          </a:prstGeom>
          <a:solidFill>
            <a:srgbClr val="062238"/>
          </a:solidFill>
          <a:ln w="12700">
            <a:solidFill>
              <a:srgbClr val="1ED791"/>
            </a:solidFill>
          </a:ln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740" b="1" dirty="0">
                <a:solidFill>
                  <a:srgbClr val="F6FAFF"/>
                </a:solidFill>
                <a:latin typeface="Inter" pitchFamily="34" charset="0"/>
                <a:ea typeface="Inter" pitchFamily="34" charset="-122"/>
              </a:rPr>
              <a:t>02 – Compare Baselines</a:t>
            </a:r>
            <a:endParaRPr lang="en-US" sz="740" dirty="0"/>
          </a:p>
        </p:txBody>
      </p:sp>
      <p:sp>
        <p:nvSpPr>
          <p:cNvPr id="1057" name="Text 25">
            <a:extLst>
              <a:ext uri="{FF2B5EF4-FFF2-40B4-BE49-F238E27FC236}">
                <a16:creationId xmlns:a16="http://schemas.microsoft.com/office/drawing/2014/main" id="{6BC21F62-1EFA-8D8E-972B-D36614934513}"/>
              </a:ext>
            </a:extLst>
          </p:cNvPr>
          <p:cNvSpPr/>
          <p:nvPr/>
        </p:nvSpPr>
        <p:spPr>
          <a:xfrm>
            <a:off x="4681732" y="6125753"/>
            <a:ext cx="1679447" cy="246888"/>
          </a:xfrm>
          <a:prstGeom prst="roundRect">
            <a:avLst/>
          </a:prstGeom>
          <a:solidFill>
            <a:srgbClr val="062238"/>
          </a:solidFill>
          <a:ln w="12700">
            <a:solidFill>
              <a:srgbClr val="1AB5FF"/>
            </a:solidFill>
          </a:ln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740" b="1" dirty="0">
                <a:solidFill>
                  <a:srgbClr val="F6FAFF"/>
                </a:solidFill>
                <a:latin typeface="Inter" pitchFamily="34" charset="0"/>
                <a:ea typeface="Inter" pitchFamily="34" charset="-122"/>
              </a:rPr>
              <a:t>03 – Assess Impact / Refresh Docs</a:t>
            </a:r>
            <a:endParaRPr lang="en-US" sz="740" dirty="0"/>
          </a:p>
        </p:txBody>
      </p:sp>
      <p:sp>
        <p:nvSpPr>
          <p:cNvPr id="1061" name="Text 14">
            <a:extLst>
              <a:ext uri="{FF2B5EF4-FFF2-40B4-BE49-F238E27FC236}">
                <a16:creationId xmlns:a16="http://schemas.microsoft.com/office/drawing/2014/main" id="{9F40E80D-C1C0-A902-45B1-E33483E2F45F}"/>
              </a:ext>
            </a:extLst>
          </p:cNvPr>
          <p:cNvSpPr/>
          <p:nvPr/>
        </p:nvSpPr>
        <p:spPr>
          <a:xfrm>
            <a:off x="6757421" y="6125753"/>
            <a:ext cx="1679446" cy="246888"/>
          </a:xfrm>
          <a:prstGeom prst="roundRect">
            <a:avLst/>
          </a:prstGeom>
          <a:solidFill>
            <a:srgbClr val="062238"/>
          </a:solidFill>
          <a:ln w="12700">
            <a:solidFill>
              <a:srgbClr val="7A4FFF"/>
            </a:solidFill>
          </a:ln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740" b="1" dirty="0">
                <a:solidFill>
                  <a:srgbClr val="F6FAFF"/>
                </a:solidFill>
                <a:latin typeface="Inter" pitchFamily="34" charset="0"/>
                <a:ea typeface="Inter" pitchFamily="34" charset="-122"/>
              </a:rPr>
              <a:t>04 – Recommend Retest Scope</a:t>
            </a:r>
            <a:endParaRPr lang="en-US" sz="740" dirty="0"/>
          </a:p>
        </p:txBody>
      </p:sp>
      <p:sp>
        <p:nvSpPr>
          <p:cNvPr id="1065" name="Text 14">
            <a:extLst>
              <a:ext uri="{FF2B5EF4-FFF2-40B4-BE49-F238E27FC236}">
                <a16:creationId xmlns:a16="http://schemas.microsoft.com/office/drawing/2014/main" id="{CB86B904-9F28-AB10-F134-AC24F346E100}"/>
              </a:ext>
            </a:extLst>
          </p:cNvPr>
          <p:cNvSpPr/>
          <p:nvPr/>
        </p:nvSpPr>
        <p:spPr>
          <a:xfrm>
            <a:off x="8833108" y="6125753"/>
            <a:ext cx="1679446" cy="246888"/>
          </a:xfrm>
          <a:prstGeom prst="roundRect">
            <a:avLst/>
          </a:prstGeom>
          <a:solidFill>
            <a:srgbClr val="061B30">
              <a:alpha val="95000"/>
            </a:srgbClr>
          </a:solidFill>
          <a:ln w="15240">
            <a:solidFill>
              <a:srgbClr val="D7005C"/>
            </a:solidFill>
            <a:prstDash val="solid"/>
          </a:ln>
        </p:spPr>
        <p:txBody>
          <a:bodyPr/>
          <a:lstStyle/>
          <a:p>
            <a:r>
              <a:rPr lang="en-US" sz="800" dirty="0">
                <a:solidFill>
                  <a:schemeClr val="bg1"/>
                </a:solidFill>
                <a:latin typeface="Inter"/>
              </a:rPr>
              <a:t>05 – Lock Release for QA Approval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2CFB619-B901-64DA-2BC7-4E8E2EE6C27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94781" y="4170097"/>
            <a:ext cx="3806716" cy="1713023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4A9B6833-5416-6398-8FF2-7612C815CCF5}"/>
              </a:ext>
            </a:extLst>
          </p:cNvPr>
          <p:cNvGrpSpPr/>
          <p:nvPr/>
        </p:nvGrpSpPr>
        <p:grpSpPr>
          <a:xfrm>
            <a:off x="6871477" y="2438533"/>
            <a:ext cx="4748181" cy="3016436"/>
            <a:chOff x="6905334" y="2389754"/>
            <a:chExt cx="4748181" cy="3016436"/>
          </a:xfrm>
        </p:grpSpPr>
        <p:sp>
          <p:nvSpPr>
            <p:cNvPr id="14" name="Shape 20">
              <a:extLst>
                <a:ext uri="{FF2B5EF4-FFF2-40B4-BE49-F238E27FC236}">
                  <a16:creationId xmlns:a16="http://schemas.microsoft.com/office/drawing/2014/main" id="{4E98810F-DD99-4A94-66D5-64F7334D7A85}"/>
                </a:ext>
              </a:extLst>
            </p:cNvPr>
            <p:cNvSpPr/>
            <p:nvPr/>
          </p:nvSpPr>
          <p:spPr>
            <a:xfrm>
              <a:off x="6905334" y="2389754"/>
              <a:ext cx="4748181" cy="3016436"/>
            </a:xfrm>
            <a:prstGeom prst="roundRect">
              <a:avLst/>
            </a:prstGeom>
            <a:solidFill>
              <a:srgbClr val="030C18"/>
            </a:solidFill>
            <a:ln w="15240">
              <a:solidFill>
                <a:srgbClr val="1AB5FF"/>
              </a:solidFill>
              <a:prstDash val="solid"/>
            </a:ln>
          </p:spPr>
          <p:txBody>
            <a:bodyPr/>
            <a:lstStyle/>
            <a:p>
              <a:endParaRPr lang="en-US"/>
            </a:p>
          </p:txBody>
        </p: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199A89DA-E9BF-19DE-FBE5-69D0DB5A0D0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128199" y="2694851"/>
              <a:ext cx="4310216" cy="2424044"/>
            </a:xfrm>
            <a:prstGeom prst="rect">
              <a:avLst/>
            </a:prstGeom>
          </p:spPr>
        </p:pic>
      </p:grpSp>
      <p:pic>
        <p:nvPicPr>
          <p:cNvPr id="18" name="Picture 17">
            <a:extLst>
              <a:ext uri="{FF2B5EF4-FFF2-40B4-BE49-F238E27FC236}">
                <a16:creationId xmlns:a16="http://schemas.microsoft.com/office/drawing/2014/main" id="{B8F612D8-E3DE-F516-398A-A6E8E6FF6C0B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2867" t="35596" r="68521" b="35021"/>
          <a:stretch>
            <a:fillRect/>
          </a:stretch>
        </p:blipFill>
        <p:spPr>
          <a:xfrm>
            <a:off x="11404120" y="5919019"/>
            <a:ext cx="600934" cy="618941"/>
          </a:xfrm>
          <a:prstGeom prst="rect">
            <a:avLst/>
          </a:prstGeom>
        </p:spPr>
      </p:pic>
      <p:pic>
        <p:nvPicPr>
          <p:cNvPr id="19" name="Picture 18" descr="A logo with a star and a letter t&#10;&#10;AI-generated content may be incorrect.">
            <a:extLst>
              <a:ext uri="{FF2B5EF4-FFF2-40B4-BE49-F238E27FC236}">
                <a16:creationId xmlns:a16="http://schemas.microsoft.com/office/drawing/2014/main" id="{7B9E9309-B14C-BD35-B1BA-7FD29FEEF8D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527189" y="556595"/>
            <a:ext cx="477865" cy="477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89852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88E61C-FBE0-7369-4B40-542B7C8ADC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tech_inspired_abstract_data_network_backdrop_dark.png">
            <a:extLst>
              <a:ext uri="{FF2B5EF4-FFF2-40B4-BE49-F238E27FC236}">
                <a16:creationId xmlns:a16="http://schemas.microsoft.com/office/drawing/2014/main" id="{B36AF2E4-FF43-EFC0-6E88-C862B4F4EDC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-20040"/>
            <a:ext cx="12192000" cy="6858000"/>
          </a:xfrm>
          <a:prstGeom prst="rect">
            <a:avLst/>
          </a:prstGeom>
        </p:spPr>
      </p:pic>
      <p:sp>
        <p:nvSpPr>
          <p:cNvPr id="3" name="Shape 0">
            <a:extLst>
              <a:ext uri="{FF2B5EF4-FFF2-40B4-BE49-F238E27FC236}">
                <a16:creationId xmlns:a16="http://schemas.microsoft.com/office/drawing/2014/main" id="{6C8443F0-BEA0-9DED-500A-7206235905C2}"/>
              </a:ext>
            </a:extLst>
          </p:cNvPr>
          <p:cNvSpPr/>
          <p:nvPr/>
        </p:nvSpPr>
        <p:spPr>
          <a:xfrm>
            <a:off x="231009" y="530352"/>
            <a:ext cx="11739717" cy="0"/>
          </a:xfrm>
          <a:prstGeom prst="line">
            <a:avLst/>
          </a:prstGeom>
          <a:noFill/>
          <a:ln w="8890">
            <a:solidFill>
              <a:srgbClr val="00E0D6">
                <a:alpha val="42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2">
            <a:extLst>
              <a:ext uri="{FF2B5EF4-FFF2-40B4-BE49-F238E27FC236}">
                <a16:creationId xmlns:a16="http://schemas.microsoft.com/office/drawing/2014/main" id="{D53CF0E4-6ED7-4757-26FF-383ABE9CE580}"/>
              </a:ext>
            </a:extLst>
          </p:cNvPr>
          <p:cNvSpPr/>
          <p:nvPr/>
        </p:nvSpPr>
        <p:spPr>
          <a:xfrm>
            <a:off x="231010" y="320040"/>
            <a:ext cx="10515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r>
              <a:rPr lang="en-US" sz="780" b="1" dirty="0">
                <a:solidFill>
                  <a:srgbClr val="F6FAFF"/>
                </a:solidFill>
                <a:latin typeface="Inter" pitchFamily="34" charset="0"/>
                <a:ea typeface="Inter" pitchFamily="34" charset="-122"/>
              </a:rPr>
              <a:t>BATCHXPLORER LIVE</a:t>
            </a:r>
            <a:endParaRPr lang="en-US" sz="780" dirty="0"/>
          </a:p>
        </p:txBody>
      </p:sp>
      <p:sp>
        <p:nvSpPr>
          <p:cNvPr id="6" name="Text 3">
            <a:extLst>
              <a:ext uri="{FF2B5EF4-FFF2-40B4-BE49-F238E27FC236}">
                <a16:creationId xmlns:a16="http://schemas.microsoft.com/office/drawing/2014/main" id="{50766822-B826-4566-BFF8-47E20B988E9C}"/>
              </a:ext>
            </a:extLst>
          </p:cNvPr>
          <p:cNvSpPr/>
          <p:nvPr/>
        </p:nvSpPr>
        <p:spPr>
          <a:xfrm>
            <a:off x="1355722" y="338328"/>
            <a:ext cx="16459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r>
              <a:rPr lang="en-US" sz="540" dirty="0">
                <a:solidFill>
                  <a:srgbClr val="A1B3C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Validation-Aware Process Development Platform</a:t>
            </a:r>
            <a:endParaRPr lang="en-US" sz="540" dirty="0"/>
          </a:p>
        </p:txBody>
      </p:sp>
      <p:sp>
        <p:nvSpPr>
          <p:cNvPr id="7" name="Text 4">
            <a:extLst>
              <a:ext uri="{FF2B5EF4-FFF2-40B4-BE49-F238E27FC236}">
                <a16:creationId xmlns:a16="http://schemas.microsoft.com/office/drawing/2014/main" id="{1436C4B2-4E76-4B1D-BA85-7C42493D2D33}"/>
              </a:ext>
            </a:extLst>
          </p:cNvPr>
          <p:cNvSpPr/>
          <p:nvPr/>
        </p:nvSpPr>
        <p:spPr>
          <a:xfrm>
            <a:off x="9921878" y="338328"/>
            <a:ext cx="18288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r"/>
            <a:r>
              <a:rPr lang="en-US" sz="640" b="1" dirty="0">
                <a:solidFill>
                  <a:srgbClr val="00E0D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INSTALLATION</a:t>
            </a:r>
            <a:endParaRPr lang="en-US" sz="640" dirty="0"/>
          </a:p>
        </p:txBody>
      </p:sp>
      <p:sp>
        <p:nvSpPr>
          <p:cNvPr id="32" name="Slide Number Placeholder 0">
            <a:extLst>
              <a:ext uri="{FF2B5EF4-FFF2-40B4-BE49-F238E27FC236}">
                <a16:creationId xmlns:a16="http://schemas.microsoft.com/office/drawing/2014/main" id="{CEAA258C-35F7-62EE-D1D5-D32B7765AD8F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753600" y="653796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/>
          <a:lstStyle>
            <a:lvl1pPr>
              <a:defRPr sz="1200">
                <a:solidFill>
                  <a:srgbClr val="698096"/>
                </a:solidFill>
              </a:defRPr>
            </a:lvl1pPr>
          </a:lstStyle>
          <a:p>
            <a:pPr algn="l"/>
            <a:fld id="{F7021451-1387-4CA6-816F-3879F97B5CBC}" type="slidenum">
              <a:rPr lang="en-US" b="0"/>
              <a:t>5</a:t>
            </a:fld>
            <a:endParaRPr lang="en-US"/>
          </a:p>
        </p:txBody>
      </p:sp>
      <p:sp>
        <p:nvSpPr>
          <p:cNvPr id="4" name="Text 5">
            <a:extLst>
              <a:ext uri="{FF2B5EF4-FFF2-40B4-BE49-F238E27FC236}">
                <a16:creationId xmlns:a16="http://schemas.microsoft.com/office/drawing/2014/main" id="{95D8CB7D-2128-1F87-4021-E13961158B6D}"/>
              </a:ext>
            </a:extLst>
          </p:cNvPr>
          <p:cNvSpPr/>
          <p:nvPr/>
        </p:nvSpPr>
        <p:spPr>
          <a:xfrm>
            <a:off x="530352" y="841248"/>
            <a:ext cx="30175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720" b="1" dirty="0">
                <a:solidFill>
                  <a:srgbClr val="00E0D6"/>
                </a:solidFill>
                <a:latin typeface="Inter" pitchFamily="34" charset="0"/>
                <a:ea typeface="Inter" pitchFamily="34" charset="-122"/>
              </a:rPr>
              <a:t>CLOUD-FIRST DEPLOYMENT</a:t>
            </a:r>
            <a:endParaRPr lang="en-US" sz="720" dirty="0"/>
          </a:p>
        </p:txBody>
      </p:sp>
      <p:sp>
        <p:nvSpPr>
          <p:cNvPr id="8" name="Text 6">
            <a:extLst>
              <a:ext uri="{FF2B5EF4-FFF2-40B4-BE49-F238E27FC236}">
                <a16:creationId xmlns:a16="http://schemas.microsoft.com/office/drawing/2014/main" id="{839F6A5F-9BE9-7550-31AC-F50CE71FE701}"/>
              </a:ext>
            </a:extLst>
          </p:cNvPr>
          <p:cNvSpPr/>
          <p:nvPr/>
        </p:nvSpPr>
        <p:spPr>
          <a:xfrm>
            <a:off x="530352" y="1060703"/>
            <a:ext cx="8247888" cy="111099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F6FAFF"/>
                </a:solidFill>
                <a:latin typeface="Inter" pitchFamily="34" charset="0"/>
                <a:ea typeface="Inter" pitchFamily="34" charset="-122"/>
              </a:rPr>
              <a:t>No software installation for the users. Minimal hardware at site.</a:t>
            </a:r>
            <a:endParaRPr lang="en-US" sz="2400" dirty="0"/>
          </a:p>
        </p:txBody>
      </p:sp>
      <p:sp>
        <p:nvSpPr>
          <p:cNvPr id="13" name="Text 7">
            <a:extLst>
              <a:ext uri="{FF2B5EF4-FFF2-40B4-BE49-F238E27FC236}">
                <a16:creationId xmlns:a16="http://schemas.microsoft.com/office/drawing/2014/main" id="{975B192B-A75F-9DBC-76F1-60BD03CDAE99}"/>
              </a:ext>
            </a:extLst>
          </p:cNvPr>
          <p:cNvSpPr/>
          <p:nvPr/>
        </p:nvSpPr>
        <p:spPr>
          <a:xfrm>
            <a:off x="544573" y="1426775"/>
            <a:ext cx="5725922" cy="5928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buNone/>
            </a:pPr>
            <a:r>
              <a:rPr lang="en-US" sz="900" dirty="0">
                <a:solidFill>
                  <a:schemeClr val="bg1"/>
                </a:solidFill>
                <a:latin typeface="Inter" pitchFamily="34" charset="0"/>
                <a:ea typeface="Inter" pitchFamily="34" charset="-122"/>
              </a:rPr>
              <a:t>BATCHXPLORER LIVE runs as a browser-based SaaS application. A hardened IoT Edge device keeps a compact industrial gateway for local connectivity to equipment, protocol conversion, buffering, and secure outbound data movement.</a:t>
            </a:r>
            <a:endParaRPr lang="en-US" sz="900" dirty="0">
              <a:solidFill>
                <a:schemeClr val="bg1"/>
              </a:solidFill>
            </a:endParaRPr>
          </a:p>
        </p:txBody>
      </p:sp>
      <p:sp>
        <p:nvSpPr>
          <p:cNvPr id="46" name="Shape 0">
            <a:extLst>
              <a:ext uri="{FF2B5EF4-FFF2-40B4-BE49-F238E27FC236}">
                <a16:creationId xmlns:a16="http://schemas.microsoft.com/office/drawing/2014/main" id="{5A771429-9AA0-953E-6F6C-6BD7FF83C129}"/>
              </a:ext>
            </a:extLst>
          </p:cNvPr>
          <p:cNvSpPr/>
          <p:nvPr/>
        </p:nvSpPr>
        <p:spPr>
          <a:xfrm>
            <a:off x="226141" y="6537960"/>
            <a:ext cx="11739717" cy="0"/>
          </a:xfrm>
          <a:prstGeom prst="line">
            <a:avLst/>
          </a:prstGeom>
          <a:noFill/>
          <a:ln w="8890">
            <a:solidFill>
              <a:srgbClr val="00E0D6">
                <a:alpha val="42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7" name="Text 3">
            <a:extLst>
              <a:ext uri="{FF2B5EF4-FFF2-40B4-BE49-F238E27FC236}">
                <a16:creationId xmlns:a16="http://schemas.microsoft.com/office/drawing/2014/main" id="{472182E5-1F0F-4A86-C526-92800BFDA70C}"/>
              </a:ext>
            </a:extLst>
          </p:cNvPr>
          <p:cNvSpPr/>
          <p:nvPr/>
        </p:nvSpPr>
        <p:spPr>
          <a:xfrm>
            <a:off x="429006" y="6583681"/>
            <a:ext cx="4543044" cy="17743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r>
              <a:rPr lang="en-US" sz="540" dirty="0">
                <a:solidFill>
                  <a:srgbClr val="A1B3C7"/>
                </a:solidFill>
                <a:latin typeface="Inter" pitchFamily="34" charset="0"/>
                <a:ea typeface="Inter" pitchFamily="34" charset="-122"/>
              </a:rPr>
              <a:t>BATCHXPLORER LIVE | IoT Edge Hardware | MES/SFC workflows | Historian | Electronic Records | Validation-aware release governance</a:t>
            </a:r>
            <a:endParaRPr lang="en-US" sz="540" dirty="0"/>
          </a:p>
        </p:txBody>
      </p:sp>
      <p:sp>
        <p:nvSpPr>
          <p:cNvPr id="1046" name="Shape 10">
            <a:extLst>
              <a:ext uri="{FF2B5EF4-FFF2-40B4-BE49-F238E27FC236}">
                <a16:creationId xmlns:a16="http://schemas.microsoft.com/office/drawing/2014/main" id="{571ACD48-3CC2-9D62-4D79-BB1D23F5C474}"/>
              </a:ext>
            </a:extLst>
          </p:cNvPr>
          <p:cNvSpPr/>
          <p:nvPr/>
        </p:nvSpPr>
        <p:spPr>
          <a:xfrm>
            <a:off x="505038" y="2141615"/>
            <a:ext cx="10661223" cy="2680803"/>
          </a:xfrm>
          <a:prstGeom prst="roundRect">
            <a:avLst/>
          </a:prstGeom>
          <a:solidFill>
            <a:srgbClr val="030C18"/>
          </a:solidFill>
          <a:ln w="15240">
            <a:solidFill>
              <a:srgbClr val="00E0D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grpSp>
        <p:nvGrpSpPr>
          <p:cNvPr id="1045" name="Group 1044">
            <a:extLst>
              <a:ext uri="{FF2B5EF4-FFF2-40B4-BE49-F238E27FC236}">
                <a16:creationId xmlns:a16="http://schemas.microsoft.com/office/drawing/2014/main" id="{0764861C-2732-1A3F-F330-FEA0C833D81E}"/>
              </a:ext>
            </a:extLst>
          </p:cNvPr>
          <p:cNvGrpSpPr/>
          <p:nvPr/>
        </p:nvGrpSpPr>
        <p:grpSpPr>
          <a:xfrm>
            <a:off x="1501410" y="2366393"/>
            <a:ext cx="8836730" cy="2154128"/>
            <a:chOff x="1444260" y="2172511"/>
            <a:chExt cx="8836730" cy="2154128"/>
          </a:xfrm>
        </p:grpSpPr>
        <p:sp>
          <p:nvSpPr>
            <p:cNvPr id="19" name="Shape 10">
              <a:extLst>
                <a:ext uri="{FF2B5EF4-FFF2-40B4-BE49-F238E27FC236}">
                  <a16:creationId xmlns:a16="http://schemas.microsoft.com/office/drawing/2014/main" id="{004508F2-8F93-58B6-8675-AF16FD0100C0}"/>
                </a:ext>
              </a:extLst>
            </p:cNvPr>
            <p:cNvSpPr/>
            <p:nvPr/>
          </p:nvSpPr>
          <p:spPr>
            <a:xfrm flipV="1">
              <a:off x="2802017" y="2909630"/>
              <a:ext cx="1027526" cy="1"/>
            </a:xfrm>
            <a:prstGeom prst="line">
              <a:avLst/>
            </a:prstGeom>
            <a:ln>
              <a:headEnd type="none"/>
              <a:tailEnd type="triangle"/>
            </a:ln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54" name="Text 27">
              <a:extLst>
                <a:ext uri="{FF2B5EF4-FFF2-40B4-BE49-F238E27FC236}">
                  <a16:creationId xmlns:a16="http://schemas.microsoft.com/office/drawing/2014/main" id="{F2639A3C-237F-0C46-790F-821EBC87B280}"/>
                </a:ext>
              </a:extLst>
            </p:cNvPr>
            <p:cNvSpPr/>
            <p:nvPr/>
          </p:nvSpPr>
          <p:spPr>
            <a:xfrm>
              <a:off x="1444260" y="4079751"/>
              <a:ext cx="1508760" cy="246888"/>
            </a:xfrm>
            <a:prstGeom prst="roundRect">
              <a:avLst/>
            </a:prstGeom>
            <a:solidFill>
              <a:srgbClr val="062238"/>
            </a:solidFill>
            <a:ln w="12700">
              <a:solidFill>
                <a:srgbClr val="1AB5FF"/>
              </a:solidFill>
            </a:ln>
          </p:spPr>
          <p:txBody>
            <a:bodyPr wrap="square" lIns="0" tIns="0" rIns="0" bIns="0" rtlCol="0" anchor="ctr">
              <a:normAutofit/>
            </a:bodyPr>
            <a:lstStyle/>
            <a:p>
              <a:pPr marL="0" indent="0" algn="ctr">
                <a:buNone/>
              </a:pPr>
              <a:r>
                <a:rPr lang="en-US" sz="740" b="1" dirty="0">
                  <a:solidFill>
                    <a:srgbClr val="F6FAFF"/>
                  </a:solidFill>
                  <a:latin typeface="Inter" pitchFamily="34" charset="0"/>
                  <a:ea typeface="Inter" pitchFamily="34" charset="-122"/>
                  <a:cs typeface="Inter" pitchFamily="34" charset="-120"/>
                </a:rPr>
                <a:t>No desktop rollout</a:t>
              </a:r>
              <a:endParaRPr lang="en-US" sz="740" dirty="0"/>
            </a:p>
          </p:txBody>
        </p:sp>
        <p:sp>
          <p:nvSpPr>
            <p:cNvPr id="55" name="Text 28">
              <a:extLst>
                <a:ext uri="{FF2B5EF4-FFF2-40B4-BE49-F238E27FC236}">
                  <a16:creationId xmlns:a16="http://schemas.microsoft.com/office/drawing/2014/main" id="{A19F5F8C-E6C4-6E3A-0D2A-1343832CA84F}"/>
                </a:ext>
              </a:extLst>
            </p:cNvPr>
            <p:cNvSpPr/>
            <p:nvPr/>
          </p:nvSpPr>
          <p:spPr>
            <a:xfrm>
              <a:off x="3871677" y="4079751"/>
              <a:ext cx="1554480" cy="246888"/>
            </a:xfrm>
            <a:prstGeom prst="roundRect">
              <a:avLst/>
            </a:prstGeom>
            <a:solidFill>
              <a:srgbClr val="062238"/>
            </a:solidFill>
            <a:ln w="12700">
              <a:solidFill>
                <a:srgbClr val="00E0D6"/>
              </a:solidFill>
            </a:ln>
          </p:spPr>
          <p:txBody>
            <a:bodyPr wrap="square" lIns="0" tIns="0" rIns="0" bIns="0" rtlCol="0" anchor="ctr">
              <a:normAutofit/>
            </a:bodyPr>
            <a:lstStyle/>
            <a:p>
              <a:pPr marL="0" indent="0" algn="ctr">
                <a:buNone/>
              </a:pPr>
              <a:r>
                <a:rPr lang="en-US" sz="740" b="1" dirty="0">
                  <a:solidFill>
                    <a:srgbClr val="F6FAFF"/>
                  </a:solidFill>
                  <a:latin typeface="Inter" pitchFamily="34" charset="0"/>
                  <a:ea typeface="Inter" pitchFamily="34" charset="-122"/>
                  <a:cs typeface="Inter" pitchFamily="34" charset="-120"/>
                </a:rPr>
                <a:t>No site app server</a:t>
              </a:r>
              <a:endParaRPr lang="en-US" sz="740" dirty="0"/>
            </a:p>
          </p:txBody>
        </p:sp>
        <p:sp>
          <p:nvSpPr>
            <p:cNvPr id="56" name="Text 29">
              <a:extLst>
                <a:ext uri="{FF2B5EF4-FFF2-40B4-BE49-F238E27FC236}">
                  <a16:creationId xmlns:a16="http://schemas.microsoft.com/office/drawing/2014/main" id="{C01BD13B-4AF1-2D2E-FB49-4FD5A9BC408C}"/>
                </a:ext>
              </a:extLst>
            </p:cNvPr>
            <p:cNvSpPr/>
            <p:nvPr/>
          </p:nvSpPr>
          <p:spPr>
            <a:xfrm>
              <a:off x="6344814" y="4079751"/>
              <a:ext cx="1600200" cy="246888"/>
            </a:xfrm>
            <a:prstGeom prst="roundRect">
              <a:avLst/>
            </a:prstGeom>
            <a:solidFill>
              <a:srgbClr val="062238"/>
            </a:solidFill>
            <a:ln w="12700">
              <a:solidFill>
                <a:srgbClr val="1ED791"/>
              </a:solidFill>
            </a:ln>
          </p:spPr>
          <p:txBody>
            <a:bodyPr wrap="square" lIns="0" tIns="0" rIns="0" bIns="0" rtlCol="0" anchor="ctr">
              <a:normAutofit/>
            </a:bodyPr>
            <a:lstStyle/>
            <a:p>
              <a:pPr marL="0" indent="0" algn="ctr">
                <a:buNone/>
              </a:pPr>
              <a:r>
                <a:rPr lang="en-US" sz="740" b="1" dirty="0">
                  <a:solidFill>
                    <a:srgbClr val="F6FAFF"/>
                  </a:solidFill>
                  <a:latin typeface="Inter" pitchFamily="34" charset="0"/>
                  <a:ea typeface="Inter" pitchFamily="34" charset="-122"/>
                  <a:cs typeface="Inter" pitchFamily="34" charset="-120"/>
                </a:rPr>
                <a:t>Industrial Protocols Stay Local</a:t>
              </a:r>
              <a:endParaRPr lang="en-US" sz="740" dirty="0"/>
            </a:p>
          </p:txBody>
        </p:sp>
        <p:sp>
          <p:nvSpPr>
            <p:cNvPr id="57" name="Text 30">
              <a:extLst>
                <a:ext uri="{FF2B5EF4-FFF2-40B4-BE49-F238E27FC236}">
                  <a16:creationId xmlns:a16="http://schemas.microsoft.com/office/drawing/2014/main" id="{2D974F7C-44D2-C9A1-1990-90F78438BF6D}"/>
                </a:ext>
              </a:extLst>
            </p:cNvPr>
            <p:cNvSpPr/>
            <p:nvPr/>
          </p:nvSpPr>
          <p:spPr>
            <a:xfrm>
              <a:off x="8863670" y="4079751"/>
              <a:ext cx="1417320" cy="246888"/>
            </a:xfrm>
            <a:prstGeom prst="roundRect">
              <a:avLst/>
            </a:prstGeom>
            <a:solidFill>
              <a:srgbClr val="062238"/>
            </a:solidFill>
            <a:ln w="12700">
              <a:solidFill>
                <a:srgbClr val="FFBE40"/>
              </a:solidFill>
            </a:ln>
          </p:spPr>
          <p:txBody>
            <a:bodyPr wrap="square" lIns="0" tIns="0" rIns="0" bIns="0" rtlCol="0" anchor="ctr">
              <a:normAutofit/>
            </a:bodyPr>
            <a:lstStyle/>
            <a:p>
              <a:pPr marL="0" indent="0" algn="ctr">
                <a:buNone/>
              </a:pPr>
              <a:r>
                <a:rPr lang="en-US" sz="740" b="1" dirty="0">
                  <a:solidFill>
                    <a:srgbClr val="F6FAFF"/>
                  </a:solidFill>
                  <a:latin typeface="Inter" pitchFamily="34" charset="0"/>
                  <a:ea typeface="Inter" pitchFamily="34" charset="-122"/>
                  <a:cs typeface="Inter" pitchFamily="34" charset="-120"/>
                </a:rPr>
                <a:t>Secure cloud connectivity </a:t>
              </a:r>
              <a:endParaRPr lang="en-US" sz="740" dirty="0"/>
            </a:p>
          </p:txBody>
        </p:sp>
        <p:grpSp>
          <p:nvGrpSpPr>
            <p:cNvPr id="59" name="Group 58">
              <a:extLst>
                <a:ext uri="{FF2B5EF4-FFF2-40B4-BE49-F238E27FC236}">
                  <a16:creationId xmlns:a16="http://schemas.microsoft.com/office/drawing/2014/main" id="{87BCA731-8A5C-9D93-1A1C-F932438E81E5}"/>
                </a:ext>
              </a:extLst>
            </p:cNvPr>
            <p:cNvGrpSpPr/>
            <p:nvPr/>
          </p:nvGrpSpPr>
          <p:grpSpPr>
            <a:xfrm>
              <a:off x="5778500" y="2462403"/>
              <a:ext cx="914400" cy="960120"/>
              <a:chOff x="883178" y="2524755"/>
              <a:chExt cx="914400" cy="960120"/>
            </a:xfrm>
          </p:grpSpPr>
          <p:sp>
            <p:nvSpPr>
              <p:cNvPr id="60" name="Shape 12">
                <a:extLst>
                  <a:ext uri="{FF2B5EF4-FFF2-40B4-BE49-F238E27FC236}">
                    <a16:creationId xmlns:a16="http://schemas.microsoft.com/office/drawing/2014/main" id="{20FAA640-3002-EF7C-3D77-AD8E7B0DE99E}"/>
                  </a:ext>
                </a:extLst>
              </p:cNvPr>
              <p:cNvSpPr/>
              <p:nvPr/>
            </p:nvSpPr>
            <p:spPr>
              <a:xfrm>
                <a:off x="883178" y="2524755"/>
                <a:ext cx="914400" cy="960120"/>
              </a:xfrm>
              <a:prstGeom prst="roundRect">
                <a:avLst/>
              </a:prstGeom>
              <a:solidFill>
                <a:srgbClr val="061B30"/>
              </a:solidFill>
              <a:ln w="12700">
                <a:solidFill>
                  <a:srgbClr val="1AB5FF"/>
                </a:solidFill>
                <a:prstDash val="solid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1" name="Text 13">
                <a:extLst>
                  <a:ext uri="{FF2B5EF4-FFF2-40B4-BE49-F238E27FC236}">
                    <a16:creationId xmlns:a16="http://schemas.microsoft.com/office/drawing/2014/main" id="{DAFBBBBF-2032-7E3A-A161-D6417E587492}"/>
                  </a:ext>
                </a:extLst>
              </p:cNvPr>
              <p:cNvSpPr/>
              <p:nvPr/>
            </p:nvSpPr>
            <p:spPr>
              <a:xfrm>
                <a:off x="949596" y="2619754"/>
                <a:ext cx="749808" cy="164592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t">
                <a:normAutofit fontScale="92500" lnSpcReduction="20000"/>
              </a:bodyPr>
              <a:lstStyle/>
              <a:p>
                <a:pPr marL="0" indent="0" algn="ctr">
                  <a:buNone/>
                </a:pPr>
                <a:r>
                  <a:rPr lang="en-US" sz="670" b="1" dirty="0">
                    <a:solidFill>
                      <a:srgbClr val="F6FAFF"/>
                    </a:solidFill>
                    <a:latin typeface="Inter" pitchFamily="34" charset="0"/>
                    <a:ea typeface="Inter" pitchFamily="34" charset="-122"/>
                  </a:rPr>
                  <a:t>SECURE MQTT OVER TLS</a:t>
                </a:r>
                <a:endParaRPr lang="en-US" sz="670" dirty="0"/>
              </a:p>
            </p:txBody>
          </p:sp>
          <p:sp>
            <p:nvSpPr>
              <p:cNvPr id="62" name="Text 14">
                <a:extLst>
                  <a:ext uri="{FF2B5EF4-FFF2-40B4-BE49-F238E27FC236}">
                    <a16:creationId xmlns:a16="http://schemas.microsoft.com/office/drawing/2014/main" id="{EFE05280-8C02-F4D7-CD26-ED9FCF066C4E}"/>
                  </a:ext>
                </a:extLst>
              </p:cNvPr>
              <p:cNvSpPr/>
              <p:nvPr/>
            </p:nvSpPr>
            <p:spPr>
              <a:xfrm>
                <a:off x="965474" y="2843021"/>
                <a:ext cx="749808" cy="630936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t">
                <a:normAutofit/>
              </a:bodyPr>
              <a:lstStyle/>
              <a:p>
                <a:pPr marL="0" indent="0" algn="ctr">
                  <a:buNone/>
                </a:pPr>
                <a:r>
                  <a:rPr lang="en-US" sz="560" dirty="0">
                    <a:solidFill>
                      <a:srgbClr val="A1B3C7"/>
                    </a:solidFill>
                    <a:latin typeface="Inter" pitchFamily="34" charset="0"/>
                    <a:ea typeface="Inter" pitchFamily="34" charset="-122"/>
                  </a:rPr>
                  <a:t>Outbound data transfer to cloud application</a:t>
                </a:r>
                <a:endParaRPr lang="en-US" sz="560" dirty="0"/>
              </a:p>
            </p:txBody>
          </p:sp>
        </p:grpSp>
        <p:grpSp>
          <p:nvGrpSpPr>
            <p:cNvPr id="1028" name="Group 1027">
              <a:extLst>
                <a:ext uri="{FF2B5EF4-FFF2-40B4-BE49-F238E27FC236}">
                  <a16:creationId xmlns:a16="http://schemas.microsoft.com/office/drawing/2014/main" id="{FFB8C5AC-10D6-1135-8BCD-3910CBBAC24A}"/>
                </a:ext>
              </a:extLst>
            </p:cNvPr>
            <p:cNvGrpSpPr/>
            <p:nvPr/>
          </p:nvGrpSpPr>
          <p:grpSpPr>
            <a:xfrm>
              <a:off x="1866857" y="2462403"/>
              <a:ext cx="914400" cy="960120"/>
              <a:chOff x="530352" y="2418310"/>
              <a:chExt cx="914400" cy="960120"/>
            </a:xfrm>
          </p:grpSpPr>
          <p:sp>
            <p:nvSpPr>
              <p:cNvPr id="1024" name="Shape 12">
                <a:extLst>
                  <a:ext uri="{FF2B5EF4-FFF2-40B4-BE49-F238E27FC236}">
                    <a16:creationId xmlns:a16="http://schemas.microsoft.com/office/drawing/2014/main" id="{F948B9F0-4ED9-E625-94BC-1BBE610FDB47}"/>
                  </a:ext>
                </a:extLst>
              </p:cNvPr>
              <p:cNvSpPr/>
              <p:nvPr/>
            </p:nvSpPr>
            <p:spPr>
              <a:xfrm>
                <a:off x="530352" y="2418310"/>
                <a:ext cx="914400" cy="960120"/>
              </a:xfrm>
              <a:prstGeom prst="roundRect">
                <a:avLst/>
              </a:prstGeom>
              <a:solidFill>
                <a:srgbClr val="061B30"/>
              </a:solidFill>
              <a:ln w="12700">
                <a:solidFill>
                  <a:srgbClr val="D7005C"/>
                </a:solidFill>
                <a:prstDash val="solid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25" name="Text 13">
                <a:extLst>
                  <a:ext uri="{FF2B5EF4-FFF2-40B4-BE49-F238E27FC236}">
                    <a16:creationId xmlns:a16="http://schemas.microsoft.com/office/drawing/2014/main" id="{C746F210-294C-BF10-49EA-E702337A4E63}"/>
                  </a:ext>
                </a:extLst>
              </p:cNvPr>
              <p:cNvSpPr/>
              <p:nvPr/>
            </p:nvSpPr>
            <p:spPr>
              <a:xfrm>
                <a:off x="596770" y="2513309"/>
                <a:ext cx="749808" cy="164592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t">
                <a:normAutofit fontScale="92500" lnSpcReduction="20000"/>
              </a:bodyPr>
              <a:lstStyle/>
              <a:p>
                <a:pPr marL="0" indent="0" algn="ctr">
                  <a:buNone/>
                </a:pPr>
                <a:r>
                  <a:rPr lang="en-US" sz="670" b="1" dirty="0">
                    <a:solidFill>
                      <a:srgbClr val="F6FAFF"/>
                    </a:solidFill>
                    <a:latin typeface="Inter" pitchFamily="34" charset="0"/>
                    <a:ea typeface="Inter" pitchFamily="34" charset="-122"/>
                  </a:rPr>
                  <a:t>PROCESS </a:t>
                </a:r>
              </a:p>
              <a:p>
                <a:pPr marL="0" indent="0" algn="ctr">
                  <a:buNone/>
                </a:pPr>
                <a:r>
                  <a:rPr lang="en-US" sz="670" b="1" dirty="0">
                    <a:solidFill>
                      <a:srgbClr val="F6FAFF"/>
                    </a:solidFill>
                    <a:latin typeface="Inter" pitchFamily="34" charset="0"/>
                    <a:ea typeface="Inter" pitchFamily="34" charset="-122"/>
                  </a:rPr>
                  <a:t>EQUIPMENT</a:t>
                </a:r>
                <a:endParaRPr lang="en-US" sz="670" dirty="0"/>
              </a:p>
            </p:txBody>
          </p:sp>
          <p:sp>
            <p:nvSpPr>
              <p:cNvPr id="1027" name="Text 14">
                <a:extLst>
                  <a:ext uri="{FF2B5EF4-FFF2-40B4-BE49-F238E27FC236}">
                    <a16:creationId xmlns:a16="http://schemas.microsoft.com/office/drawing/2014/main" id="{53A760E8-10B8-6F98-4C1D-DCC0E8902B07}"/>
                  </a:ext>
                </a:extLst>
              </p:cNvPr>
              <p:cNvSpPr/>
              <p:nvPr/>
            </p:nvSpPr>
            <p:spPr>
              <a:xfrm>
                <a:off x="612648" y="2736576"/>
                <a:ext cx="749808" cy="630936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t">
                <a:normAutofit/>
              </a:bodyPr>
              <a:lstStyle/>
              <a:p>
                <a:pPr marL="0" indent="0" algn="ctr">
                  <a:buNone/>
                </a:pPr>
                <a:r>
                  <a:rPr lang="en-US" sz="560" dirty="0">
                    <a:solidFill>
                      <a:srgbClr val="A1B3C7"/>
                    </a:solidFill>
                    <a:latin typeface="Inter" pitchFamily="34" charset="0"/>
                    <a:ea typeface="Inter" pitchFamily="34" charset="-122"/>
                  </a:rPr>
                  <a:t>Bioreactors,</a:t>
                </a:r>
              </a:p>
              <a:p>
                <a:pPr marL="0" indent="0" algn="ctr">
                  <a:buNone/>
                </a:pPr>
                <a:r>
                  <a:rPr lang="en-US" sz="560" dirty="0">
                    <a:solidFill>
                      <a:srgbClr val="A1B3C7"/>
                    </a:solidFill>
                    <a:latin typeface="Inter" pitchFamily="34" charset="0"/>
                    <a:ea typeface="Inter" pitchFamily="34" charset="-122"/>
                  </a:rPr>
                  <a:t>Chromatography Skids,</a:t>
                </a:r>
              </a:p>
              <a:p>
                <a:pPr marL="0" indent="0" algn="ctr">
                  <a:buNone/>
                </a:pPr>
                <a:r>
                  <a:rPr lang="en-US" sz="560" dirty="0">
                    <a:solidFill>
                      <a:srgbClr val="A1B3C7"/>
                    </a:solidFill>
                    <a:latin typeface="Inter" pitchFamily="34" charset="0"/>
                    <a:ea typeface="Inter" pitchFamily="34" charset="-122"/>
                  </a:rPr>
                  <a:t>TFF Skids,</a:t>
                </a:r>
              </a:p>
              <a:p>
                <a:pPr marL="0" indent="0" algn="ctr">
                  <a:buNone/>
                </a:pPr>
                <a:r>
                  <a:rPr lang="en-US" sz="560" dirty="0">
                    <a:solidFill>
                      <a:srgbClr val="A1B3C7"/>
                    </a:solidFill>
                    <a:latin typeface="Inter" pitchFamily="34" charset="0"/>
                    <a:ea typeface="Inter" pitchFamily="34" charset="-122"/>
                  </a:rPr>
                  <a:t>Analytical Instruments</a:t>
                </a:r>
                <a:endParaRPr lang="en-US" sz="560" dirty="0"/>
              </a:p>
            </p:txBody>
          </p:sp>
        </p:grpSp>
        <p:grpSp>
          <p:nvGrpSpPr>
            <p:cNvPr id="1029" name="Group 1028">
              <a:extLst>
                <a:ext uri="{FF2B5EF4-FFF2-40B4-BE49-F238E27FC236}">
                  <a16:creationId xmlns:a16="http://schemas.microsoft.com/office/drawing/2014/main" id="{D54E0FCB-CCB7-B45C-7480-9A1E2AE53149}"/>
                </a:ext>
              </a:extLst>
            </p:cNvPr>
            <p:cNvGrpSpPr/>
            <p:nvPr/>
          </p:nvGrpSpPr>
          <p:grpSpPr>
            <a:xfrm>
              <a:off x="3460077" y="2172511"/>
              <a:ext cx="2041874" cy="1539905"/>
              <a:chOff x="1544333" y="2217420"/>
              <a:chExt cx="2041874" cy="1539905"/>
            </a:xfrm>
          </p:grpSpPr>
          <p:sp>
            <p:nvSpPr>
              <p:cNvPr id="48" name="Shape 21">
                <a:extLst>
                  <a:ext uri="{FF2B5EF4-FFF2-40B4-BE49-F238E27FC236}">
                    <a16:creationId xmlns:a16="http://schemas.microsoft.com/office/drawing/2014/main" id="{3B65E069-0246-9F76-0060-7FA150A929B8}"/>
                  </a:ext>
                </a:extLst>
              </p:cNvPr>
              <p:cNvSpPr/>
              <p:nvPr/>
            </p:nvSpPr>
            <p:spPr>
              <a:xfrm>
                <a:off x="1896979" y="2217420"/>
                <a:ext cx="1250081" cy="1539905"/>
              </a:xfrm>
              <a:prstGeom prst="roundRect">
                <a:avLst/>
              </a:prstGeom>
              <a:solidFill>
                <a:srgbClr val="061B30"/>
              </a:solidFill>
              <a:ln w="12700">
                <a:solidFill>
                  <a:srgbClr val="FFBE40"/>
                </a:solidFill>
                <a:prstDash val="solid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9" name="Text 22">
                <a:extLst>
                  <a:ext uri="{FF2B5EF4-FFF2-40B4-BE49-F238E27FC236}">
                    <a16:creationId xmlns:a16="http://schemas.microsoft.com/office/drawing/2014/main" id="{14AF9F5F-A601-9C52-9F85-009BAAE4EFB0}"/>
                  </a:ext>
                </a:extLst>
              </p:cNvPr>
              <p:cNvSpPr/>
              <p:nvPr/>
            </p:nvSpPr>
            <p:spPr>
              <a:xfrm>
                <a:off x="2238798" y="2305330"/>
                <a:ext cx="680348" cy="164592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t">
                <a:normAutofit/>
              </a:bodyPr>
              <a:lstStyle/>
              <a:p>
                <a:pPr marL="0" indent="0" algn="l">
                  <a:buNone/>
                </a:pPr>
                <a:r>
                  <a:rPr lang="en-US" sz="670" b="1" dirty="0">
                    <a:solidFill>
                      <a:srgbClr val="F6FAFF"/>
                    </a:solidFill>
                    <a:latin typeface="Inter" pitchFamily="34" charset="0"/>
                    <a:ea typeface="Inter" pitchFamily="34" charset="-122"/>
                    <a:cs typeface="Inter" pitchFamily="34" charset="-120"/>
                  </a:rPr>
                  <a:t>EDGE GATEWAY</a:t>
                </a:r>
                <a:endParaRPr lang="en-US" sz="670" dirty="0"/>
              </a:p>
            </p:txBody>
          </p:sp>
          <p:pic>
            <p:nvPicPr>
              <p:cNvPr id="2050" name="Picture 2" descr="Expandable Industrial IoT Gateway with TI AM6734 Quad Cortex A53">
                <a:extLst>
                  <a:ext uri="{FF2B5EF4-FFF2-40B4-BE49-F238E27FC236}">
                    <a16:creationId xmlns:a16="http://schemas.microsoft.com/office/drawing/2014/main" id="{CF7F40AD-1542-8A00-AC8C-DDDC6452E6ED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544333" y="2443662"/>
                <a:ext cx="2041874" cy="114544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1037" name="Group 1036">
              <a:extLst>
                <a:ext uri="{FF2B5EF4-FFF2-40B4-BE49-F238E27FC236}">
                  <a16:creationId xmlns:a16="http://schemas.microsoft.com/office/drawing/2014/main" id="{D1CB9504-2887-B530-C925-A2F2BE8617AD}"/>
                </a:ext>
              </a:extLst>
            </p:cNvPr>
            <p:cNvGrpSpPr/>
            <p:nvPr/>
          </p:nvGrpSpPr>
          <p:grpSpPr>
            <a:xfrm>
              <a:off x="7419983" y="2466094"/>
              <a:ext cx="960120" cy="952738"/>
              <a:chOff x="6049157" y="2414281"/>
              <a:chExt cx="960120" cy="952738"/>
            </a:xfrm>
          </p:grpSpPr>
          <p:sp>
            <p:nvSpPr>
              <p:cNvPr id="35" name="Shape 18">
                <a:extLst>
                  <a:ext uri="{FF2B5EF4-FFF2-40B4-BE49-F238E27FC236}">
                    <a16:creationId xmlns:a16="http://schemas.microsoft.com/office/drawing/2014/main" id="{20C4CA46-BE4A-0301-AA85-0B44C81A1666}"/>
                  </a:ext>
                </a:extLst>
              </p:cNvPr>
              <p:cNvSpPr/>
              <p:nvPr/>
            </p:nvSpPr>
            <p:spPr>
              <a:xfrm>
                <a:off x="6049157" y="2414281"/>
                <a:ext cx="960120" cy="952738"/>
              </a:xfrm>
              <a:prstGeom prst="roundRect">
                <a:avLst/>
              </a:prstGeom>
              <a:solidFill>
                <a:srgbClr val="061B30"/>
              </a:solidFill>
              <a:ln w="12700">
                <a:solidFill>
                  <a:srgbClr val="D7005C"/>
                </a:solidFill>
                <a:prstDash val="solid"/>
              </a:ln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1031" name="Group 1030">
                <a:extLst>
                  <a:ext uri="{FF2B5EF4-FFF2-40B4-BE49-F238E27FC236}">
                    <a16:creationId xmlns:a16="http://schemas.microsoft.com/office/drawing/2014/main" id="{76AEC814-593B-F9A4-57F7-7C842430C172}"/>
                  </a:ext>
                </a:extLst>
              </p:cNvPr>
              <p:cNvGrpSpPr/>
              <p:nvPr/>
            </p:nvGrpSpPr>
            <p:grpSpPr>
              <a:xfrm>
                <a:off x="6146091" y="2463791"/>
                <a:ext cx="795528" cy="617231"/>
                <a:chOff x="6146091" y="2463791"/>
                <a:chExt cx="795528" cy="617231"/>
              </a:xfrm>
            </p:grpSpPr>
            <p:sp>
              <p:nvSpPr>
                <p:cNvPr id="40" name="Text 19">
                  <a:extLst>
                    <a:ext uri="{FF2B5EF4-FFF2-40B4-BE49-F238E27FC236}">
                      <a16:creationId xmlns:a16="http://schemas.microsoft.com/office/drawing/2014/main" id="{4DD2A2D6-A989-7284-9140-D4A7E4EBCADB}"/>
                    </a:ext>
                  </a:extLst>
                </p:cNvPr>
                <p:cNvSpPr/>
                <p:nvPr/>
              </p:nvSpPr>
              <p:spPr>
                <a:xfrm>
                  <a:off x="6232472" y="2463791"/>
                  <a:ext cx="631985" cy="177912"/>
                </a:xfrm>
                <a:prstGeom prst="rect">
                  <a:avLst/>
                </a:prstGeom>
                <a:noFill/>
                <a:ln/>
              </p:spPr>
              <p:txBody>
                <a:bodyPr wrap="square" lIns="0" tIns="0" rIns="0" bIns="0" rtlCol="0" anchor="t">
                  <a:noAutofit/>
                </a:bodyPr>
                <a:lstStyle/>
                <a:p>
                  <a:pPr marL="0" indent="0" algn="ctr">
                    <a:buNone/>
                  </a:pPr>
                  <a:r>
                    <a:rPr lang="en-US" sz="600" b="1" dirty="0">
                      <a:solidFill>
                        <a:srgbClr val="F6FAFF"/>
                      </a:solidFill>
                      <a:latin typeface="Inter" pitchFamily="34" charset="0"/>
                      <a:ea typeface="Inter" pitchFamily="34" charset="-122"/>
                    </a:rPr>
                    <a:t>BATCHXPLORER</a:t>
                  </a:r>
                </a:p>
                <a:p>
                  <a:pPr marL="0" indent="0" algn="ctr">
                    <a:buNone/>
                  </a:pPr>
                  <a:r>
                    <a:rPr lang="en-US" sz="600" b="1" dirty="0">
                      <a:solidFill>
                        <a:srgbClr val="F6FAFF"/>
                      </a:solidFill>
                      <a:latin typeface="Inter" pitchFamily="34" charset="0"/>
                      <a:ea typeface="Inter" pitchFamily="34" charset="-122"/>
                    </a:rPr>
                    <a:t>CLOUD APPLICATION</a:t>
                  </a:r>
                  <a:endParaRPr lang="en-US" sz="600" dirty="0"/>
                </a:p>
              </p:txBody>
            </p:sp>
            <p:sp>
              <p:nvSpPr>
                <p:cNvPr id="1030" name="Text 20">
                  <a:extLst>
                    <a:ext uri="{FF2B5EF4-FFF2-40B4-BE49-F238E27FC236}">
                      <a16:creationId xmlns:a16="http://schemas.microsoft.com/office/drawing/2014/main" id="{EF5363DA-2F7A-D689-81D4-F33A75734E5D}"/>
                    </a:ext>
                  </a:extLst>
                </p:cNvPr>
                <p:cNvSpPr/>
                <p:nvPr/>
              </p:nvSpPr>
              <p:spPr>
                <a:xfrm>
                  <a:off x="6146091" y="2768218"/>
                  <a:ext cx="795528" cy="312804"/>
                </a:xfrm>
                <a:prstGeom prst="rect">
                  <a:avLst/>
                </a:prstGeom>
                <a:noFill/>
                <a:ln/>
              </p:spPr>
              <p:txBody>
                <a:bodyPr wrap="square" lIns="0" tIns="0" rIns="0" bIns="0" rtlCol="0" anchor="t">
                  <a:normAutofit lnSpcReduction="10000"/>
                </a:bodyPr>
                <a:lstStyle/>
                <a:p>
                  <a:pPr marL="0" indent="0" algn="ctr">
                    <a:buNone/>
                  </a:pPr>
                  <a:r>
                    <a:rPr lang="en-US" sz="560" dirty="0">
                      <a:solidFill>
                        <a:srgbClr val="A1B3C7"/>
                      </a:solidFill>
                      <a:latin typeface="Inter" pitchFamily="34" charset="0"/>
                      <a:ea typeface="Inter" pitchFamily="34" charset="-122"/>
                      <a:cs typeface="Inter" pitchFamily="34" charset="-120"/>
                    </a:rPr>
                    <a:t>Each customer has its own segregated application instance and data repository.</a:t>
                  </a:r>
                  <a:endParaRPr lang="en-US" sz="560" dirty="0"/>
                </a:p>
              </p:txBody>
            </p:sp>
          </p:grpSp>
        </p:grpSp>
        <p:grpSp>
          <p:nvGrpSpPr>
            <p:cNvPr id="1033" name="Group 1032">
              <a:extLst>
                <a:ext uri="{FF2B5EF4-FFF2-40B4-BE49-F238E27FC236}">
                  <a16:creationId xmlns:a16="http://schemas.microsoft.com/office/drawing/2014/main" id="{473EDC97-5849-3240-33ED-CFAFD614B47F}"/>
                </a:ext>
              </a:extLst>
            </p:cNvPr>
            <p:cNvGrpSpPr/>
            <p:nvPr/>
          </p:nvGrpSpPr>
          <p:grpSpPr>
            <a:xfrm>
              <a:off x="9081786" y="2462403"/>
              <a:ext cx="914400" cy="960120"/>
              <a:chOff x="883178" y="2524755"/>
              <a:chExt cx="914400" cy="960120"/>
            </a:xfrm>
          </p:grpSpPr>
          <p:sp>
            <p:nvSpPr>
              <p:cNvPr id="1034" name="Shape 12">
                <a:extLst>
                  <a:ext uri="{FF2B5EF4-FFF2-40B4-BE49-F238E27FC236}">
                    <a16:creationId xmlns:a16="http://schemas.microsoft.com/office/drawing/2014/main" id="{B739FB3A-9D7E-3656-212A-D3147B03C5E1}"/>
                  </a:ext>
                </a:extLst>
              </p:cNvPr>
              <p:cNvSpPr/>
              <p:nvPr/>
            </p:nvSpPr>
            <p:spPr>
              <a:xfrm>
                <a:off x="883178" y="2524755"/>
                <a:ext cx="914400" cy="960120"/>
              </a:xfrm>
              <a:prstGeom prst="roundRect">
                <a:avLst/>
              </a:prstGeom>
              <a:solidFill>
                <a:srgbClr val="061B30"/>
              </a:solidFill>
              <a:ln w="12700">
                <a:solidFill>
                  <a:srgbClr val="1AB5FF"/>
                </a:solidFill>
                <a:prstDash val="solid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35" name="Text 13">
                <a:extLst>
                  <a:ext uri="{FF2B5EF4-FFF2-40B4-BE49-F238E27FC236}">
                    <a16:creationId xmlns:a16="http://schemas.microsoft.com/office/drawing/2014/main" id="{DE0D26E9-B381-871F-E654-7E6E9F3FF32C}"/>
                  </a:ext>
                </a:extLst>
              </p:cNvPr>
              <p:cNvSpPr/>
              <p:nvPr/>
            </p:nvSpPr>
            <p:spPr>
              <a:xfrm>
                <a:off x="949596" y="2619754"/>
                <a:ext cx="749808" cy="164592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t">
                <a:normAutofit fontScale="92500" lnSpcReduction="20000"/>
              </a:bodyPr>
              <a:lstStyle/>
              <a:p>
                <a:pPr marL="0" indent="0" algn="ctr">
                  <a:buNone/>
                </a:pPr>
                <a:r>
                  <a:rPr lang="en-US" sz="670" b="1" dirty="0">
                    <a:solidFill>
                      <a:srgbClr val="F6FAFF"/>
                    </a:solidFill>
                    <a:latin typeface="Inter" pitchFamily="34" charset="0"/>
                    <a:ea typeface="Inter" pitchFamily="34" charset="-122"/>
                  </a:rPr>
                  <a:t>BROWSER BASED</a:t>
                </a:r>
              </a:p>
              <a:p>
                <a:pPr marL="0" indent="0" algn="ctr">
                  <a:buNone/>
                </a:pPr>
                <a:r>
                  <a:rPr lang="en-US" sz="670" b="1" dirty="0">
                    <a:solidFill>
                      <a:srgbClr val="F6FAFF"/>
                    </a:solidFill>
                    <a:latin typeface="Inter" pitchFamily="34" charset="0"/>
                    <a:ea typeface="Inter" pitchFamily="34" charset="-122"/>
                  </a:rPr>
                  <a:t>ACCESS</a:t>
                </a:r>
                <a:endParaRPr lang="en-US" sz="670" dirty="0"/>
              </a:p>
            </p:txBody>
          </p:sp>
          <p:sp>
            <p:nvSpPr>
              <p:cNvPr id="1036" name="Text 14">
                <a:extLst>
                  <a:ext uri="{FF2B5EF4-FFF2-40B4-BE49-F238E27FC236}">
                    <a16:creationId xmlns:a16="http://schemas.microsoft.com/office/drawing/2014/main" id="{5DCD86CA-FCCC-6738-A639-718CCD9DAFAA}"/>
                  </a:ext>
                </a:extLst>
              </p:cNvPr>
              <p:cNvSpPr/>
              <p:nvPr/>
            </p:nvSpPr>
            <p:spPr>
              <a:xfrm>
                <a:off x="965474" y="2843021"/>
                <a:ext cx="749808" cy="630936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t">
                <a:normAutofit/>
              </a:bodyPr>
              <a:lstStyle/>
              <a:p>
                <a:pPr marL="0" indent="0" algn="ctr">
                  <a:buNone/>
                </a:pPr>
                <a:r>
                  <a:rPr lang="en-US" sz="560" dirty="0">
                    <a:solidFill>
                      <a:srgbClr val="A1B3C7"/>
                    </a:solidFill>
                    <a:latin typeface="Inter" pitchFamily="34" charset="0"/>
                    <a:ea typeface="Inter" pitchFamily="34" charset="-122"/>
                  </a:rPr>
                  <a:t>No local software installation. Easy access to your data 24/7.</a:t>
                </a:r>
                <a:endParaRPr lang="en-US" sz="560" dirty="0"/>
              </a:p>
            </p:txBody>
          </p:sp>
        </p:grpSp>
        <p:sp>
          <p:nvSpPr>
            <p:cNvPr id="1042" name="Shape 10">
              <a:extLst>
                <a:ext uri="{FF2B5EF4-FFF2-40B4-BE49-F238E27FC236}">
                  <a16:creationId xmlns:a16="http://schemas.microsoft.com/office/drawing/2014/main" id="{9F57C222-55D6-EDEE-C6A7-39969AD0ABB9}"/>
                </a:ext>
              </a:extLst>
            </p:cNvPr>
            <p:cNvSpPr/>
            <p:nvPr/>
          </p:nvSpPr>
          <p:spPr>
            <a:xfrm>
              <a:off x="6711950" y="2909629"/>
              <a:ext cx="701683" cy="6883"/>
            </a:xfrm>
            <a:prstGeom prst="line">
              <a:avLst/>
            </a:prstGeom>
            <a:ln>
              <a:headEnd type="none"/>
              <a:tailEnd type="triangle"/>
            </a:ln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043" name="Shape 10">
              <a:extLst>
                <a:ext uri="{FF2B5EF4-FFF2-40B4-BE49-F238E27FC236}">
                  <a16:creationId xmlns:a16="http://schemas.microsoft.com/office/drawing/2014/main" id="{F533E766-8E83-097C-2EA0-83C0767F8B12}"/>
                </a:ext>
              </a:extLst>
            </p:cNvPr>
            <p:cNvSpPr/>
            <p:nvPr/>
          </p:nvSpPr>
          <p:spPr>
            <a:xfrm>
              <a:off x="8380103" y="2902746"/>
              <a:ext cx="701683" cy="6883"/>
            </a:xfrm>
            <a:prstGeom prst="line">
              <a:avLst/>
            </a:prstGeom>
            <a:ln>
              <a:headEnd type="none"/>
              <a:tailEnd type="triangle"/>
            </a:ln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044" name="Shape 10">
              <a:extLst>
                <a:ext uri="{FF2B5EF4-FFF2-40B4-BE49-F238E27FC236}">
                  <a16:creationId xmlns:a16="http://schemas.microsoft.com/office/drawing/2014/main" id="{8F1F50EF-8D5B-A033-50D6-13D04BD88E6D}"/>
                </a:ext>
              </a:extLst>
            </p:cNvPr>
            <p:cNvSpPr/>
            <p:nvPr/>
          </p:nvSpPr>
          <p:spPr>
            <a:xfrm>
              <a:off x="5077095" y="2909629"/>
              <a:ext cx="701683" cy="6883"/>
            </a:xfrm>
            <a:prstGeom prst="line">
              <a:avLst/>
            </a:prstGeom>
            <a:ln>
              <a:headEnd type="none"/>
              <a:tailEnd type="triangle"/>
            </a:ln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1048" name="Shape 31">
            <a:extLst>
              <a:ext uri="{FF2B5EF4-FFF2-40B4-BE49-F238E27FC236}">
                <a16:creationId xmlns:a16="http://schemas.microsoft.com/office/drawing/2014/main" id="{7624B71D-0C05-561F-FB3B-E82C9B286864}"/>
              </a:ext>
            </a:extLst>
          </p:cNvPr>
          <p:cNvSpPr/>
          <p:nvPr/>
        </p:nvSpPr>
        <p:spPr>
          <a:xfrm>
            <a:off x="685800" y="5074920"/>
            <a:ext cx="1828800" cy="685800"/>
          </a:xfrm>
          <a:prstGeom prst="roundRect">
            <a:avLst>
              <a:gd name="adj" fmla="val 10667"/>
            </a:avLst>
          </a:prstGeom>
          <a:solidFill>
            <a:srgbClr val="061B30">
              <a:alpha val="95000"/>
            </a:srgbClr>
          </a:solidFill>
          <a:ln w="15240">
            <a:solidFill>
              <a:srgbClr val="1AB5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50" name="Text 33">
            <a:extLst>
              <a:ext uri="{FF2B5EF4-FFF2-40B4-BE49-F238E27FC236}">
                <a16:creationId xmlns:a16="http://schemas.microsoft.com/office/drawing/2014/main" id="{D4BA3F83-95B5-1286-6C51-8885751D4826}"/>
              </a:ext>
            </a:extLst>
          </p:cNvPr>
          <p:cNvSpPr/>
          <p:nvPr/>
        </p:nvSpPr>
        <p:spPr>
          <a:xfrm>
            <a:off x="804672" y="5184648"/>
            <a:ext cx="1600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750" b="1" dirty="0">
                <a:solidFill>
                  <a:srgbClr val="F6FA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Lower IT burden</a:t>
            </a:r>
            <a:endParaRPr lang="en-US" sz="750" dirty="0"/>
          </a:p>
        </p:txBody>
      </p:sp>
      <p:sp>
        <p:nvSpPr>
          <p:cNvPr id="1051" name="Text 34">
            <a:extLst>
              <a:ext uri="{FF2B5EF4-FFF2-40B4-BE49-F238E27FC236}">
                <a16:creationId xmlns:a16="http://schemas.microsoft.com/office/drawing/2014/main" id="{5F333DD3-407B-FD93-D55A-16D2AD5950A6}"/>
              </a:ext>
            </a:extLst>
          </p:cNvPr>
          <p:cNvSpPr/>
          <p:nvPr/>
        </p:nvSpPr>
        <p:spPr>
          <a:xfrm>
            <a:off x="794385" y="5311603"/>
            <a:ext cx="1600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buNone/>
            </a:pPr>
            <a:r>
              <a:rPr lang="en-US" sz="600" dirty="0">
                <a:solidFill>
                  <a:srgbClr val="A1B3C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Application updates, UI access, reports and validation-aware functionality are centrally managed in the cloud.</a:t>
            </a:r>
            <a:endParaRPr lang="en-US" sz="600" dirty="0"/>
          </a:p>
        </p:txBody>
      </p:sp>
      <p:sp>
        <p:nvSpPr>
          <p:cNvPr id="1052" name="Shape 35">
            <a:extLst>
              <a:ext uri="{FF2B5EF4-FFF2-40B4-BE49-F238E27FC236}">
                <a16:creationId xmlns:a16="http://schemas.microsoft.com/office/drawing/2014/main" id="{29EE3475-63B2-1507-19FE-B79DB9CFC8D4}"/>
              </a:ext>
            </a:extLst>
          </p:cNvPr>
          <p:cNvSpPr/>
          <p:nvPr/>
        </p:nvSpPr>
        <p:spPr>
          <a:xfrm>
            <a:off x="2788920" y="5074920"/>
            <a:ext cx="1828800" cy="685800"/>
          </a:xfrm>
          <a:prstGeom prst="roundRect">
            <a:avLst>
              <a:gd name="adj" fmla="val 10667"/>
            </a:avLst>
          </a:prstGeom>
          <a:solidFill>
            <a:srgbClr val="061B30">
              <a:alpha val="95000"/>
            </a:srgbClr>
          </a:solidFill>
          <a:ln w="15240">
            <a:solidFill>
              <a:srgbClr val="00E0D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54" name="Text 37">
            <a:extLst>
              <a:ext uri="{FF2B5EF4-FFF2-40B4-BE49-F238E27FC236}">
                <a16:creationId xmlns:a16="http://schemas.microsoft.com/office/drawing/2014/main" id="{1B0DACA0-85CC-D39E-C646-5473B094C66F}"/>
              </a:ext>
            </a:extLst>
          </p:cNvPr>
          <p:cNvSpPr/>
          <p:nvPr/>
        </p:nvSpPr>
        <p:spPr>
          <a:xfrm>
            <a:off x="2907792" y="5184648"/>
            <a:ext cx="1600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750" b="1" dirty="0">
                <a:solidFill>
                  <a:srgbClr val="F6FA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Minimal site footprint</a:t>
            </a:r>
            <a:endParaRPr lang="en-US" sz="750" dirty="0"/>
          </a:p>
        </p:txBody>
      </p:sp>
      <p:sp>
        <p:nvSpPr>
          <p:cNvPr id="1056" name="Shape 39">
            <a:extLst>
              <a:ext uri="{FF2B5EF4-FFF2-40B4-BE49-F238E27FC236}">
                <a16:creationId xmlns:a16="http://schemas.microsoft.com/office/drawing/2014/main" id="{17A23AB3-0DD4-1A73-F2BB-85EECE95DC2F}"/>
              </a:ext>
            </a:extLst>
          </p:cNvPr>
          <p:cNvSpPr/>
          <p:nvPr/>
        </p:nvSpPr>
        <p:spPr>
          <a:xfrm>
            <a:off x="4892040" y="5074920"/>
            <a:ext cx="1828800" cy="685800"/>
          </a:xfrm>
          <a:prstGeom prst="roundRect">
            <a:avLst>
              <a:gd name="adj" fmla="val 10667"/>
            </a:avLst>
          </a:prstGeom>
          <a:solidFill>
            <a:srgbClr val="061B30">
              <a:alpha val="95000"/>
            </a:srgbClr>
          </a:solidFill>
          <a:ln w="15240">
            <a:solidFill>
              <a:srgbClr val="1ED791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1058" name="Text 41">
            <a:extLst>
              <a:ext uri="{FF2B5EF4-FFF2-40B4-BE49-F238E27FC236}">
                <a16:creationId xmlns:a16="http://schemas.microsoft.com/office/drawing/2014/main" id="{9E780C98-321D-FBFD-0527-CBF6449E75F1}"/>
              </a:ext>
            </a:extLst>
          </p:cNvPr>
          <p:cNvSpPr/>
          <p:nvPr/>
        </p:nvSpPr>
        <p:spPr>
          <a:xfrm>
            <a:off x="5010912" y="5184648"/>
            <a:ext cx="1600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750" b="1" dirty="0">
                <a:solidFill>
                  <a:srgbClr val="F6FA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Scale by site</a:t>
            </a:r>
            <a:endParaRPr lang="en-US" sz="750" dirty="0"/>
          </a:p>
        </p:txBody>
      </p:sp>
      <p:sp>
        <p:nvSpPr>
          <p:cNvPr id="1059" name="Text 42">
            <a:extLst>
              <a:ext uri="{FF2B5EF4-FFF2-40B4-BE49-F238E27FC236}">
                <a16:creationId xmlns:a16="http://schemas.microsoft.com/office/drawing/2014/main" id="{772241DA-2BF6-864A-E054-D126137998EE}"/>
              </a:ext>
            </a:extLst>
          </p:cNvPr>
          <p:cNvSpPr/>
          <p:nvPr/>
        </p:nvSpPr>
        <p:spPr>
          <a:xfrm>
            <a:off x="5005578" y="5307215"/>
            <a:ext cx="1600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580" dirty="0">
                <a:solidFill>
                  <a:srgbClr val="A1B3C7"/>
                </a:solidFill>
                <a:latin typeface="Inter" pitchFamily="34" charset="0"/>
                <a:ea typeface="Inter" pitchFamily="34" charset="-122"/>
              </a:rPr>
              <a:t>Add suites, equipment, recipes, and reports without deploying a full application stack at each facility. </a:t>
            </a:r>
            <a:endParaRPr lang="en-US" sz="580" dirty="0"/>
          </a:p>
        </p:txBody>
      </p:sp>
      <p:sp>
        <p:nvSpPr>
          <p:cNvPr id="1060" name="Shape 43">
            <a:extLst>
              <a:ext uri="{FF2B5EF4-FFF2-40B4-BE49-F238E27FC236}">
                <a16:creationId xmlns:a16="http://schemas.microsoft.com/office/drawing/2014/main" id="{5EEB9952-9170-0C0A-A525-D88AE0C002ED}"/>
              </a:ext>
            </a:extLst>
          </p:cNvPr>
          <p:cNvSpPr/>
          <p:nvPr/>
        </p:nvSpPr>
        <p:spPr>
          <a:xfrm>
            <a:off x="6995160" y="5074920"/>
            <a:ext cx="1783080" cy="685800"/>
          </a:xfrm>
          <a:prstGeom prst="roundRect">
            <a:avLst>
              <a:gd name="adj" fmla="val 10667"/>
            </a:avLst>
          </a:prstGeom>
          <a:solidFill>
            <a:srgbClr val="061B30">
              <a:alpha val="95000"/>
            </a:srgbClr>
          </a:solidFill>
          <a:ln w="15240">
            <a:solidFill>
              <a:srgbClr val="7A4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62" name="Text 45">
            <a:extLst>
              <a:ext uri="{FF2B5EF4-FFF2-40B4-BE49-F238E27FC236}">
                <a16:creationId xmlns:a16="http://schemas.microsoft.com/office/drawing/2014/main" id="{C544A94D-2435-AD16-C4F3-DA75D6EDB06E}"/>
              </a:ext>
            </a:extLst>
          </p:cNvPr>
          <p:cNvSpPr/>
          <p:nvPr/>
        </p:nvSpPr>
        <p:spPr>
          <a:xfrm>
            <a:off x="7114032" y="5184648"/>
            <a:ext cx="12801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750" b="1" dirty="0">
                <a:solidFill>
                  <a:srgbClr val="F6FA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Validation-aware lifecycle</a:t>
            </a:r>
            <a:endParaRPr lang="en-US" sz="750" dirty="0"/>
          </a:p>
        </p:txBody>
      </p:sp>
      <p:sp>
        <p:nvSpPr>
          <p:cNvPr id="1064" name="Shape 20">
            <a:extLst>
              <a:ext uri="{FF2B5EF4-FFF2-40B4-BE49-F238E27FC236}">
                <a16:creationId xmlns:a16="http://schemas.microsoft.com/office/drawing/2014/main" id="{06EF7C4E-AAD6-71FA-CCFC-3AC770574107}"/>
              </a:ext>
            </a:extLst>
          </p:cNvPr>
          <p:cNvSpPr/>
          <p:nvPr/>
        </p:nvSpPr>
        <p:spPr>
          <a:xfrm>
            <a:off x="9109709" y="5062623"/>
            <a:ext cx="1738399" cy="685800"/>
          </a:xfrm>
          <a:prstGeom prst="roundRect">
            <a:avLst>
              <a:gd name="adj" fmla="val 9302"/>
            </a:avLst>
          </a:prstGeom>
          <a:solidFill>
            <a:srgbClr val="061B30">
              <a:alpha val="95000"/>
            </a:srgbClr>
          </a:solidFill>
          <a:ln w="15240">
            <a:solidFill>
              <a:srgbClr val="D7005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66" name="Text 45">
            <a:extLst>
              <a:ext uri="{FF2B5EF4-FFF2-40B4-BE49-F238E27FC236}">
                <a16:creationId xmlns:a16="http://schemas.microsoft.com/office/drawing/2014/main" id="{A3DC6B8D-3956-82DC-21FC-C747AA9C4ECB}"/>
              </a:ext>
            </a:extLst>
          </p:cNvPr>
          <p:cNvSpPr/>
          <p:nvPr/>
        </p:nvSpPr>
        <p:spPr>
          <a:xfrm>
            <a:off x="9204960" y="5177749"/>
            <a:ext cx="12801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750" b="1" dirty="0">
                <a:solidFill>
                  <a:srgbClr val="F6FAFF"/>
                </a:solidFill>
                <a:latin typeface="Inter" pitchFamily="34" charset="0"/>
                <a:ea typeface="Inter" pitchFamily="34" charset="-122"/>
              </a:rPr>
              <a:t>Quick setup and ease of use</a:t>
            </a:r>
            <a:endParaRPr lang="en-US" sz="750" dirty="0"/>
          </a:p>
        </p:txBody>
      </p:sp>
      <p:sp>
        <p:nvSpPr>
          <p:cNvPr id="1067" name="Text 34">
            <a:extLst>
              <a:ext uri="{FF2B5EF4-FFF2-40B4-BE49-F238E27FC236}">
                <a16:creationId xmlns:a16="http://schemas.microsoft.com/office/drawing/2014/main" id="{4F5E7A1E-AAA0-4EFF-C0BE-A091E16F8FF7}"/>
              </a:ext>
            </a:extLst>
          </p:cNvPr>
          <p:cNvSpPr/>
          <p:nvPr/>
        </p:nvSpPr>
        <p:spPr>
          <a:xfrm>
            <a:off x="2903220" y="5307215"/>
            <a:ext cx="1600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buNone/>
            </a:pPr>
            <a:r>
              <a:rPr lang="en-US" sz="600" dirty="0">
                <a:solidFill>
                  <a:srgbClr val="A1B3C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Use a compact IoT edge gateway for local equipment connectivity. OPC UA, MQTT, serial or direct I/O integration is available out of the box.</a:t>
            </a:r>
            <a:endParaRPr lang="en-US" sz="600" dirty="0"/>
          </a:p>
        </p:txBody>
      </p:sp>
      <p:sp>
        <p:nvSpPr>
          <p:cNvPr id="1068" name="Text 42">
            <a:extLst>
              <a:ext uri="{FF2B5EF4-FFF2-40B4-BE49-F238E27FC236}">
                <a16:creationId xmlns:a16="http://schemas.microsoft.com/office/drawing/2014/main" id="{0CA58478-8430-F050-C783-4573274289A3}"/>
              </a:ext>
            </a:extLst>
          </p:cNvPr>
          <p:cNvSpPr/>
          <p:nvPr/>
        </p:nvSpPr>
        <p:spPr>
          <a:xfrm>
            <a:off x="7108698" y="5303520"/>
            <a:ext cx="1600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buNone/>
            </a:pPr>
            <a:r>
              <a:rPr lang="en-US" sz="600" dirty="0">
                <a:solidFill>
                  <a:srgbClr val="A1B3C7"/>
                </a:solidFill>
                <a:latin typeface="Inter" pitchFamily="34" charset="0"/>
                <a:ea typeface="Inter" pitchFamily="34" charset="-122"/>
              </a:rPr>
              <a:t>Cloud release governance, baselines, and impact assessment help keep documentation aligned with application changes. </a:t>
            </a:r>
            <a:endParaRPr lang="en-US" sz="600" dirty="0"/>
          </a:p>
        </p:txBody>
      </p:sp>
      <p:sp>
        <p:nvSpPr>
          <p:cNvPr id="1069" name="Text 42">
            <a:extLst>
              <a:ext uri="{FF2B5EF4-FFF2-40B4-BE49-F238E27FC236}">
                <a16:creationId xmlns:a16="http://schemas.microsoft.com/office/drawing/2014/main" id="{D9BEC8EE-D757-306D-064B-ACD05350AAA5}"/>
              </a:ext>
            </a:extLst>
          </p:cNvPr>
          <p:cNvSpPr/>
          <p:nvPr/>
        </p:nvSpPr>
        <p:spPr>
          <a:xfrm>
            <a:off x="9204960" y="5285232"/>
            <a:ext cx="1600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buNone/>
            </a:pPr>
            <a:r>
              <a:rPr lang="en-US" sz="600" dirty="0">
                <a:solidFill>
                  <a:srgbClr val="A1B3C7"/>
                </a:solidFill>
                <a:latin typeface="Inter" pitchFamily="34" charset="0"/>
                <a:ea typeface="Inter" pitchFamily="34" charset="-122"/>
              </a:rPr>
              <a:t>Streamlined setup, remote commissioning, and validation-aware support to get your process-development workflow moving faster.</a:t>
            </a:r>
          </a:p>
          <a:p>
            <a:pPr marL="0" indent="0" algn="l">
              <a:buNone/>
            </a:pPr>
            <a:endParaRPr lang="en-US" sz="600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FDB149D-6780-1554-80C9-2EA9D9422476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2867" t="35596" r="68521" b="35021"/>
          <a:stretch>
            <a:fillRect/>
          </a:stretch>
        </p:blipFill>
        <p:spPr>
          <a:xfrm>
            <a:off x="11404120" y="5919019"/>
            <a:ext cx="600934" cy="618941"/>
          </a:xfrm>
          <a:prstGeom prst="rect">
            <a:avLst/>
          </a:prstGeom>
        </p:spPr>
      </p:pic>
      <p:pic>
        <p:nvPicPr>
          <p:cNvPr id="12" name="Picture 11" descr="A logo with a star and a letter t&#10;&#10;AI-generated content may be incorrect.">
            <a:extLst>
              <a:ext uri="{FF2B5EF4-FFF2-40B4-BE49-F238E27FC236}">
                <a16:creationId xmlns:a16="http://schemas.microsoft.com/office/drawing/2014/main" id="{EA9DEA74-7F9D-EEEF-E8F1-C2DC3CC3652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527189" y="556595"/>
            <a:ext cx="477865" cy="477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85743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F6F4D1-0A26-4B58-7DB7-03FE414EBB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tech_inspired_abstract_data_network_backdrop_dark.png">
            <a:extLst>
              <a:ext uri="{FF2B5EF4-FFF2-40B4-BE49-F238E27FC236}">
                <a16:creationId xmlns:a16="http://schemas.microsoft.com/office/drawing/2014/main" id="{9C2FAA11-8477-07F8-4C5C-9426C66A05D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-20040"/>
            <a:ext cx="12192000" cy="6878040"/>
          </a:xfrm>
          <a:prstGeom prst="rect">
            <a:avLst/>
          </a:prstGeom>
        </p:spPr>
      </p:pic>
      <p:sp>
        <p:nvSpPr>
          <p:cNvPr id="3" name="Shape 0">
            <a:extLst>
              <a:ext uri="{FF2B5EF4-FFF2-40B4-BE49-F238E27FC236}">
                <a16:creationId xmlns:a16="http://schemas.microsoft.com/office/drawing/2014/main" id="{AC18023B-E1AA-B99C-9C1F-7AEFA4F6A448}"/>
              </a:ext>
            </a:extLst>
          </p:cNvPr>
          <p:cNvSpPr/>
          <p:nvPr/>
        </p:nvSpPr>
        <p:spPr>
          <a:xfrm>
            <a:off x="231009" y="530352"/>
            <a:ext cx="11739717" cy="0"/>
          </a:xfrm>
          <a:prstGeom prst="line">
            <a:avLst/>
          </a:prstGeom>
          <a:noFill/>
          <a:ln w="8890">
            <a:solidFill>
              <a:srgbClr val="00E0D6">
                <a:alpha val="42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2">
            <a:extLst>
              <a:ext uri="{FF2B5EF4-FFF2-40B4-BE49-F238E27FC236}">
                <a16:creationId xmlns:a16="http://schemas.microsoft.com/office/drawing/2014/main" id="{8E2D9979-00C0-4899-AE8E-8E42EAE0792B}"/>
              </a:ext>
            </a:extLst>
          </p:cNvPr>
          <p:cNvSpPr/>
          <p:nvPr/>
        </p:nvSpPr>
        <p:spPr>
          <a:xfrm>
            <a:off x="231010" y="320040"/>
            <a:ext cx="10515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r>
              <a:rPr lang="en-US" sz="780" b="1" dirty="0">
                <a:solidFill>
                  <a:srgbClr val="F6FAFF"/>
                </a:solidFill>
                <a:latin typeface="Inter" pitchFamily="34" charset="0"/>
                <a:ea typeface="Inter" pitchFamily="34" charset="-122"/>
              </a:rPr>
              <a:t>BATCHXPLORER LIVE</a:t>
            </a:r>
            <a:endParaRPr lang="en-US" sz="780" dirty="0"/>
          </a:p>
        </p:txBody>
      </p:sp>
      <p:sp>
        <p:nvSpPr>
          <p:cNvPr id="6" name="Text 3">
            <a:extLst>
              <a:ext uri="{FF2B5EF4-FFF2-40B4-BE49-F238E27FC236}">
                <a16:creationId xmlns:a16="http://schemas.microsoft.com/office/drawing/2014/main" id="{F0B590C8-170B-3010-4160-071E4402BEE7}"/>
              </a:ext>
            </a:extLst>
          </p:cNvPr>
          <p:cNvSpPr/>
          <p:nvPr/>
        </p:nvSpPr>
        <p:spPr>
          <a:xfrm>
            <a:off x="1355722" y="338328"/>
            <a:ext cx="16459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r>
              <a:rPr lang="en-US" sz="540" dirty="0">
                <a:solidFill>
                  <a:srgbClr val="A1B3C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Validation-Aware Process Development Platform</a:t>
            </a:r>
            <a:endParaRPr lang="en-US" sz="540" dirty="0"/>
          </a:p>
        </p:txBody>
      </p:sp>
      <p:sp>
        <p:nvSpPr>
          <p:cNvPr id="7" name="Text 4">
            <a:extLst>
              <a:ext uri="{FF2B5EF4-FFF2-40B4-BE49-F238E27FC236}">
                <a16:creationId xmlns:a16="http://schemas.microsoft.com/office/drawing/2014/main" id="{6976B998-17B9-0CDE-4671-FB65E4DC4CA9}"/>
              </a:ext>
            </a:extLst>
          </p:cNvPr>
          <p:cNvSpPr/>
          <p:nvPr/>
        </p:nvSpPr>
        <p:spPr>
          <a:xfrm>
            <a:off x="9921878" y="338328"/>
            <a:ext cx="18288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r"/>
            <a:r>
              <a:rPr lang="en-US" sz="640" b="1" dirty="0">
                <a:solidFill>
                  <a:srgbClr val="00E0D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EDGE IoT INTERFACE</a:t>
            </a:r>
            <a:endParaRPr lang="en-US" sz="640" dirty="0"/>
          </a:p>
        </p:txBody>
      </p:sp>
      <p:sp>
        <p:nvSpPr>
          <p:cNvPr id="32" name="Slide Number Placeholder 0">
            <a:extLst>
              <a:ext uri="{FF2B5EF4-FFF2-40B4-BE49-F238E27FC236}">
                <a16:creationId xmlns:a16="http://schemas.microsoft.com/office/drawing/2014/main" id="{6C680A24-7EAE-A6F9-3ECE-3159DA35C5A7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753600" y="653796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/>
          <a:lstStyle>
            <a:lvl1pPr>
              <a:defRPr sz="1200">
                <a:solidFill>
                  <a:srgbClr val="698096"/>
                </a:solidFill>
              </a:defRPr>
            </a:lvl1pPr>
          </a:lstStyle>
          <a:p>
            <a:pPr algn="l"/>
            <a:fld id="{F7021451-1387-4CA6-816F-3879F97B5CBC}" type="slidenum">
              <a:rPr lang="en-US" b="0"/>
              <a:t>6</a:t>
            </a:fld>
            <a:endParaRPr lang="en-US"/>
          </a:p>
        </p:txBody>
      </p:sp>
      <p:sp>
        <p:nvSpPr>
          <p:cNvPr id="4" name="Text 5">
            <a:extLst>
              <a:ext uri="{FF2B5EF4-FFF2-40B4-BE49-F238E27FC236}">
                <a16:creationId xmlns:a16="http://schemas.microsoft.com/office/drawing/2014/main" id="{1A589FCB-9D10-1668-B30C-BD3DE259E808}"/>
              </a:ext>
            </a:extLst>
          </p:cNvPr>
          <p:cNvSpPr/>
          <p:nvPr/>
        </p:nvSpPr>
        <p:spPr>
          <a:xfrm>
            <a:off x="530352" y="841248"/>
            <a:ext cx="30175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720" b="1" dirty="0">
                <a:solidFill>
                  <a:srgbClr val="00E0D6"/>
                </a:solidFill>
                <a:latin typeface="Inter" pitchFamily="34" charset="0"/>
                <a:ea typeface="Inter" pitchFamily="34" charset="-122"/>
              </a:rPr>
              <a:t>OPERATIONS AND EXECUTION </a:t>
            </a:r>
            <a:endParaRPr lang="en-US" sz="720" dirty="0"/>
          </a:p>
        </p:txBody>
      </p:sp>
      <p:sp>
        <p:nvSpPr>
          <p:cNvPr id="8" name="Text 6">
            <a:extLst>
              <a:ext uri="{FF2B5EF4-FFF2-40B4-BE49-F238E27FC236}">
                <a16:creationId xmlns:a16="http://schemas.microsoft.com/office/drawing/2014/main" id="{6D343274-8341-E680-0312-AD57D4249A63}"/>
              </a:ext>
            </a:extLst>
          </p:cNvPr>
          <p:cNvSpPr/>
          <p:nvPr/>
        </p:nvSpPr>
        <p:spPr>
          <a:xfrm>
            <a:off x="530352" y="1060703"/>
            <a:ext cx="9587042" cy="111099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F6FAFF"/>
                </a:solidFill>
                <a:latin typeface="Inter" pitchFamily="34" charset="0"/>
                <a:ea typeface="Inter" pitchFamily="34" charset="-122"/>
              </a:rPr>
              <a:t>Keep your industrial protocols and data at the edge.  Send secure time-series continuous and alarm data to the cloud.</a:t>
            </a:r>
            <a:endParaRPr lang="en-US" sz="2400" dirty="0"/>
          </a:p>
        </p:txBody>
      </p:sp>
      <p:sp>
        <p:nvSpPr>
          <p:cNvPr id="46" name="Shape 0">
            <a:extLst>
              <a:ext uri="{FF2B5EF4-FFF2-40B4-BE49-F238E27FC236}">
                <a16:creationId xmlns:a16="http://schemas.microsoft.com/office/drawing/2014/main" id="{6BC09E9C-6072-FD1A-3934-4EE80EEC3F6A}"/>
              </a:ext>
            </a:extLst>
          </p:cNvPr>
          <p:cNvSpPr/>
          <p:nvPr/>
        </p:nvSpPr>
        <p:spPr>
          <a:xfrm>
            <a:off x="226141" y="6537960"/>
            <a:ext cx="11739717" cy="0"/>
          </a:xfrm>
          <a:prstGeom prst="line">
            <a:avLst/>
          </a:prstGeom>
          <a:noFill/>
          <a:ln w="8890">
            <a:solidFill>
              <a:srgbClr val="00E0D6">
                <a:alpha val="42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7" name="Text 3">
            <a:extLst>
              <a:ext uri="{FF2B5EF4-FFF2-40B4-BE49-F238E27FC236}">
                <a16:creationId xmlns:a16="http://schemas.microsoft.com/office/drawing/2014/main" id="{3759347C-A7C9-6427-8FFF-F16F359B1143}"/>
              </a:ext>
            </a:extLst>
          </p:cNvPr>
          <p:cNvSpPr/>
          <p:nvPr/>
        </p:nvSpPr>
        <p:spPr>
          <a:xfrm>
            <a:off x="429006" y="6583681"/>
            <a:ext cx="4543044" cy="17743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r>
              <a:rPr lang="en-US" sz="540" dirty="0">
                <a:solidFill>
                  <a:srgbClr val="A1B3C7"/>
                </a:solidFill>
                <a:latin typeface="Inter" pitchFamily="34" charset="0"/>
                <a:ea typeface="Inter" pitchFamily="34" charset="-122"/>
              </a:rPr>
              <a:t>BATCHXPLORER LIVE | IoT Edge Hardware | MES/SFC workflows | Historian | Electronic Records | Validation-aware release governance</a:t>
            </a:r>
            <a:endParaRPr lang="en-US" sz="540" dirty="0"/>
          </a:p>
        </p:txBody>
      </p:sp>
      <p:sp>
        <p:nvSpPr>
          <p:cNvPr id="50" name="Text 23">
            <a:extLst>
              <a:ext uri="{FF2B5EF4-FFF2-40B4-BE49-F238E27FC236}">
                <a16:creationId xmlns:a16="http://schemas.microsoft.com/office/drawing/2014/main" id="{DF1F9B59-A8B9-619B-DE53-BD26FF2D3189}"/>
              </a:ext>
            </a:extLst>
          </p:cNvPr>
          <p:cNvSpPr/>
          <p:nvPr/>
        </p:nvSpPr>
        <p:spPr>
          <a:xfrm>
            <a:off x="-5220185" y="3330193"/>
            <a:ext cx="886968" cy="10241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560" dirty="0">
                <a:solidFill>
                  <a:srgbClr val="A1B3C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OPC UA</a:t>
            </a:r>
            <a:endParaRPr lang="en-US" sz="560" dirty="0"/>
          </a:p>
          <a:p>
            <a:pPr marL="0" indent="0" algn="l">
              <a:buNone/>
            </a:pPr>
            <a:r>
              <a:rPr lang="en-US" sz="560" dirty="0">
                <a:solidFill>
                  <a:srgbClr val="A1B3C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Modbus</a:t>
            </a:r>
            <a:endParaRPr lang="en-US" sz="560" dirty="0"/>
          </a:p>
          <a:p>
            <a:pPr marL="0" indent="0" algn="l">
              <a:buNone/>
            </a:pPr>
            <a:r>
              <a:rPr lang="en-US" sz="560" dirty="0">
                <a:solidFill>
                  <a:srgbClr val="A1B3C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Local config</a:t>
            </a:r>
            <a:endParaRPr lang="en-US" sz="560" dirty="0"/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9747BEA9-AF62-F002-E316-0B4AD8A1D284}"/>
              </a:ext>
            </a:extLst>
          </p:cNvPr>
          <p:cNvGrpSpPr/>
          <p:nvPr/>
        </p:nvGrpSpPr>
        <p:grpSpPr>
          <a:xfrm>
            <a:off x="536212" y="2609360"/>
            <a:ext cx="3260331" cy="2685362"/>
            <a:chOff x="536212" y="2165530"/>
            <a:chExt cx="3260331" cy="2685362"/>
          </a:xfrm>
        </p:grpSpPr>
        <p:sp>
          <p:nvSpPr>
            <p:cNvPr id="11" name="Shape 20">
              <a:extLst>
                <a:ext uri="{FF2B5EF4-FFF2-40B4-BE49-F238E27FC236}">
                  <a16:creationId xmlns:a16="http://schemas.microsoft.com/office/drawing/2014/main" id="{177C61CF-11A8-017F-6598-9BA2BBA29B4D}"/>
                </a:ext>
              </a:extLst>
            </p:cNvPr>
            <p:cNvSpPr/>
            <p:nvPr/>
          </p:nvSpPr>
          <p:spPr>
            <a:xfrm>
              <a:off x="536212" y="2165530"/>
              <a:ext cx="3260331" cy="2685362"/>
            </a:xfrm>
            <a:prstGeom prst="roundRect">
              <a:avLst/>
            </a:prstGeom>
            <a:solidFill>
              <a:srgbClr val="030C18"/>
            </a:solidFill>
            <a:ln w="15240">
              <a:solidFill>
                <a:srgbClr val="1AB5FF"/>
              </a:solidFill>
              <a:prstDash val="solid"/>
            </a:ln>
          </p:spPr>
          <p:txBody>
            <a:bodyPr/>
            <a:lstStyle/>
            <a:p>
              <a:endParaRPr lang="en-US"/>
            </a:p>
          </p:txBody>
        </p:sp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EF035602-9098-C00B-1EDD-F0996A1D732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l="25384" t="43275" r="27076" b="7733"/>
            <a:stretch>
              <a:fillRect/>
            </a:stretch>
          </p:blipFill>
          <p:spPr>
            <a:xfrm>
              <a:off x="955198" y="2279439"/>
              <a:ext cx="2422357" cy="2496305"/>
            </a:xfrm>
            <a:prstGeom prst="roundRect">
              <a:avLst/>
            </a:prstGeom>
          </p:spPr>
        </p:pic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2FFC255D-E089-3535-EBF8-4615A2B73752}"/>
              </a:ext>
            </a:extLst>
          </p:cNvPr>
          <p:cNvGrpSpPr/>
          <p:nvPr/>
        </p:nvGrpSpPr>
        <p:grpSpPr>
          <a:xfrm>
            <a:off x="7904546" y="2646503"/>
            <a:ext cx="3260331" cy="2685362"/>
            <a:chOff x="7904546" y="2202673"/>
            <a:chExt cx="3260331" cy="2685362"/>
          </a:xfrm>
        </p:grpSpPr>
        <p:sp>
          <p:nvSpPr>
            <p:cNvPr id="16" name="Shape 20">
              <a:extLst>
                <a:ext uri="{FF2B5EF4-FFF2-40B4-BE49-F238E27FC236}">
                  <a16:creationId xmlns:a16="http://schemas.microsoft.com/office/drawing/2014/main" id="{611F9138-3761-B373-3D8D-7D07B3A01707}"/>
                </a:ext>
              </a:extLst>
            </p:cNvPr>
            <p:cNvSpPr/>
            <p:nvPr/>
          </p:nvSpPr>
          <p:spPr>
            <a:xfrm>
              <a:off x="7904546" y="2202673"/>
              <a:ext cx="3260331" cy="2685362"/>
            </a:xfrm>
            <a:prstGeom prst="roundRect">
              <a:avLst/>
            </a:prstGeom>
            <a:solidFill>
              <a:srgbClr val="030C18"/>
            </a:solidFill>
            <a:ln w="15240">
              <a:solidFill>
                <a:srgbClr val="1AB5FF"/>
              </a:solidFill>
              <a:prstDash val="solid"/>
            </a:ln>
          </p:spPr>
          <p:txBody>
            <a:bodyPr/>
            <a:lstStyle/>
            <a:p>
              <a:endParaRPr lang="en-US"/>
            </a:p>
          </p:txBody>
        </p:sp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36F1D682-C9EB-90F8-012D-5B6C17DB10C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278502" y="2297723"/>
              <a:ext cx="2512417" cy="2512417"/>
            </a:xfrm>
            <a:prstGeom prst="roundRect">
              <a:avLst/>
            </a:prstGeom>
          </p:spPr>
        </p:pic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03828F68-D408-A0BA-7A8F-6303F01C7B4B}"/>
              </a:ext>
            </a:extLst>
          </p:cNvPr>
          <p:cNvGrpSpPr/>
          <p:nvPr/>
        </p:nvGrpSpPr>
        <p:grpSpPr>
          <a:xfrm>
            <a:off x="4235537" y="2655081"/>
            <a:ext cx="3260331" cy="2685362"/>
            <a:chOff x="4235537" y="2211251"/>
            <a:chExt cx="3260331" cy="2685362"/>
          </a:xfrm>
        </p:grpSpPr>
        <p:sp>
          <p:nvSpPr>
            <p:cNvPr id="15" name="Shape 20">
              <a:extLst>
                <a:ext uri="{FF2B5EF4-FFF2-40B4-BE49-F238E27FC236}">
                  <a16:creationId xmlns:a16="http://schemas.microsoft.com/office/drawing/2014/main" id="{33AF87FF-073B-155D-C58A-DECE9B8B4AEF}"/>
                </a:ext>
              </a:extLst>
            </p:cNvPr>
            <p:cNvSpPr/>
            <p:nvPr/>
          </p:nvSpPr>
          <p:spPr>
            <a:xfrm>
              <a:off x="4235537" y="2211251"/>
              <a:ext cx="3260331" cy="2685362"/>
            </a:xfrm>
            <a:prstGeom prst="roundRect">
              <a:avLst/>
            </a:prstGeom>
            <a:solidFill>
              <a:srgbClr val="030C18"/>
            </a:solidFill>
            <a:ln w="15240">
              <a:solidFill>
                <a:srgbClr val="1AB5FF"/>
              </a:solidFill>
              <a:prstDash val="solid"/>
            </a:ln>
          </p:spPr>
          <p:txBody>
            <a:bodyPr/>
            <a:lstStyle/>
            <a:p>
              <a:endParaRPr lang="en-US"/>
            </a:p>
          </p:txBody>
        </p:sp>
        <p:pic>
          <p:nvPicPr>
            <p:cNvPr id="24" name="Picture 23" descr="A black electronic device with text&#10;&#10;AI-generated content may be incorrect.">
              <a:extLst>
                <a:ext uri="{FF2B5EF4-FFF2-40B4-BE49-F238E27FC236}">
                  <a16:creationId xmlns:a16="http://schemas.microsoft.com/office/drawing/2014/main" id="{0F7DFF8C-5EE9-0DEB-DB6A-FBA12A25349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617549" y="2297723"/>
              <a:ext cx="2512417" cy="2512417"/>
            </a:xfrm>
            <a:prstGeom prst="roundRect">
              <a:avLst/>
            </a:prstGeom>
          </p:spPr>
        </p:pic>
      </p:grpSp>
      <p:sp>
        <p:nvSpPr>
          <p:cNvPr id="26" name="Text 7">
            <a:extLst>
              <a:ext uri="{FF2B5EF4-FFF2-40B4-BE49-F238E27FC236}">
                <a16:creationId xmlns:a16="http://schemas.microsoft.com/office/drawing/2014/main" id="{AF485DAE-4B63-BBBF-F8B8-48A7E68F7E89}"/>
              </a:ext>
            </a:extLst>
          </p:cNvPr>
          <p:cNvSpPr/>
          <p:nvPr/>
        </p:nvSpPr>
        <p:spPr>
          <a:xfrm>
            <a:off x="535178" y="1773555"/>
            <a:ext cx="5725922" cy="5928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buNone/>
            </a:pPr>
            <a:r>
              <a:rPr lang="en-US" sz="900" dirty="0">
                <a:solidFill>
                  <a:schemeClr val="bg1"/>
                </a:solidFill>
                <a:latin typeface="Inter" pitchFamily="34" charset="0"/>
                <a:ea typeface="Inter" pitchFamily="34" charset="-122"/>
              </a:rPr>
              <a:t>BATCHXPLORER LIVE keeps the industrial complexity where it belongs. The on-premise edge node supports OPC UA, Modbus, remote I/O, and other industrial drivers to meet equipment needs. Each node provides for up to 30 days of data buffering and the cloud application supports unlimited scaling of nodes. </a:t>
            </a:r>
            <a:endParaRPr lang="en-US" sz="900" dirty="0">
              <a:solidFill>
                <a:schemeClr val="bg1"/>
              </a:solidFill>
            </a:endParaRPr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6C3EBE56-1860-2486-EB76-5F740E0E376B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2867" t="35596" r="68521" b="35021"/>
          <a:stretch>
            <a:fillRect/>
          </a:stretch>
        </p:blipFill>
        <p:spPr>
          <a:xfrm>
            <a:off x="11404120" y="5919019"/>
            <a:ext cx="600934" cy="618941"/>
          </a:xfrm>
          <a:prstGeom prst="rect">
            <a:avLst/>
          </a:prstGeom>
        </p:spPr>
      </p:pic>
      <p:pic>
        <p:nvPicPr>
          <p:cNvPr id="41" name="Picture 40" descr="A logo with a star and a letter t&#10;&#10;AI-generated content may be incorrect.">
            <a:extLst>
              <a:ext uri="{FF2B5EF4-FFF2-40B4-BE49-F238E27FC236}">
                <a16:creationId xmlns:a16="http://schemas.microsoft.com/office/drawing/2014/main" id="{99092687-B553-F095-CCCE-D0F2DE1B0C6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527189" y="556595"/>
            <a:ext cx="477865" cy="477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85682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A7A9C9-04BF-D300-E8A5-B5D887199A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tech_inspired_abstract_data_network_backdrop_dark.png">
            <a:extLst>
              <a:ext uri="{FF2B5EF4-FFF2-40B4-BE49-F238E27FC236}">
                <a16:creationId xmlns:a16="http://schemas.microsoft.com/office/drawing/2014/main" id="{0656D173-C2DA-E3E9-2B8A-1212D16B420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-20040"/>
            <a:ext cx="12192000" cy="6878040"/>
          </a:xfrm>
          <a:prstGeom prst="rect">
            <a:avLst/>
          </a:prstGeom>
        </p:spPr>
      </p:pic>
      <p:sp>
        <p:nvSpPr>
          <p:cNvPr id="3" name="Shape 0">
            <a:extLst>
              <a:ext uri="{FF2B5EF4-FFF2-40B4-BE49-F238E27FC236}">
                <a16:creationId xmlns:a16="http://schemas.microsoft.com/office/drawing/2014/main" id="{65123E39-C971-3C0C-35E7-6041A6B542E3}"/>
              </a:ext>
            </a:extLst>
          </p:cNvPr>
          <p:cNvSpPr/>
          <p:nvPr/>
        </p:nvSpPr>
        <p:spPr>
          <a:xfrm>
            <a:off x="231009" y="530352"/>
            <a:ext cx="11739717" cy="0"/>
          </a:xfrm>
          <a:prstGeom prst="line">
            <a:avLst/>
          </a:prstGeom>
          <a:noFill/>
          <a:ln w="8890">
            <a:solidFill>
              <a:srgbClr val="00E0D6">
                <a:alpha val="42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2">
            <a:extLst>
              <a:ext uri="{FF2B5EF4-FFF2-40B4-BE49-F238E27FC236}">
                <a16:creationId xmlns:a16="http://schemas.microsoft.com/office/drawing/2014/main" id="{0C7B6B85-21C0-01DE-6BDE-E361DF8E8660}"/>
              </a:ext>
            </a:extLst>
          </p:cNvPr>
          <p:cNvSpPr/>
          <p:nvPr/>
        </p:nvSpPr>
        <p:spPr>
          <a:xfrm>
            <a:off x="231010" y="320040"/>
            <a:ext cx="10515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r>
              <a:rPr lang="en-US" sz="780" b="1" dirty="0">
                <a:solidFill>
                  <a:srgbClr val="F6FAFF"/>
                </a:solidFill>
                <a:latin typeface="Inter" pitchFamily="34" charset="0"/>
                <a:ea typeface="Inter" pitchFamily="34" charset="-122"/>
              </a:rPr>
              <a:t>BATCHXPLORER LIVE</a:t>
            </a:r>
            <a:endParaRPr lang="en-US" sz="780" dirty="0"/>
          </a:p>
        </p:txBody>
      </p:sp>
      <p:sp>
        <p:nvSpPr>
          <p:cNvPr id="6" name="Text 3">
            <a:extLst>
              <a:ext uri="{FF2B5EF4-FFF2-40B4-BE49-F238E27FC236}">
                <a16:creationId xmlns:a16="http://schemas.microsoft.com/office/drawing/2014/main" id="{7DA7EEB3-B5F2-14F0-FC64-184335071A69}"/>
              </a:ext>
            </a:extLst>
          </p:cNvPr>
          <p:cNvSpPr/>
          <p:nvPr/>
        </p:nvSpPr>
        <p:spPr>
          <a:xfrm>
            <a:off x="1355722" y="338328"/>
            <a:ext cx="16459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r>
              <a:rPr lang="en-US" sz="540" dirty="0">
                <a:solidFill>
                  <a:srgbClr val="A1B3C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Validation-Aware Process Development Platform</a:t>
            </a:r>
            <a:endParaRPr lang="en-US" sz="540" dirty="0"/>
          </a:p>
        </p:txBody>
      </p:sp>
      <p:sp>
        <p:nvSpPr>
          <p:cNvPr id="7" name="Text 4">
            <a:extLst>
              <a:ext uri="{FF2B5EF4-FFF2-40B4-BE49-F238E27FC236}">
                <a16:creationId xmlns:a16="http://schemas.microsoft.com/office/drawing/2014/main" id="{41134C91-9930-46DE-2A21-940852C14812}"/>
              </a:ext>
            </a:extLst>
          </p:cNvPr>
          <p:cNvSpPr/>
          <p:nvPr/>
        </p:nvSpPr>
        <p:spPr>
          <a:xfrm>
            <a:off x="9921878" y="338328"/>
            <a:ext cx="18288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r"/>
            <a:r>
              <a:rPr lang="en-US" sz="640" b="1" dirty="0">
                <a:solidFill>
                  <a:srgbClr val="00E0D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BENEFITS AND OUTCOMES</a:t>
            </a:r>
            <a:endParaRPr lang="en-US" sz="640" dirty="0"/>
          </a:p>
        </p:txBody>
      </p:sp>
      <p:sp>
        <p:nvSpPr>
          <p:cNvPr id="32" name="Slide Number Placeholder 0">
            <a:extLst>
              <a:ext uri="{FF2B5EF4-FFF2-40B4-BE49-F238E27FC236}">
                <a16:creationId xmlns:a16="http://schemas.microsoft.com/office/drawing/2014/main" id="{B6959AAC-90F4-4482-D24C-418C186CD358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7191078" y="653796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/>
          <a:lstStyle>
            <a:lvl1pPr>
              <a:defRPr sz="1200">
                <a:solidFill>
                  <a:srgbClr val="698096"/>
                </a:solidFill>
              </a:defRPr>
            </a:lvl1pPr>
          </a:lstStyle>
          <a:p>
            <a:pPr algn="l"/>
            <a:fld id="{F7021451-1387-4CA6-816F-3879F97B5CBC}" type="slidenum">
              <a:rPr lang="en-US" b="0"/>
              <a:t>7</a:t>
            </a:fld>
            <a:endParaRPr lang="en-US"/>
          </a:p>
        </p:txBody>
      </p:sp>
      <p:sp>
        <p:nvSpPr>
          <p:cNvPr id="4" name="Text 5">
            <a:extLst>
              <a:ext uri="{FF2B5EF4-FFF2-40B4-BE49-F238E27FC236}">
                <a16:creationId xmlns:a16="http://schemas.microsoft.com/office/drawing/2014/main" id="{05CCD543-28FC-7F1C-1CC9-8830FD5696AF}"/>
              </a:ext>
            </a:extLst>
          </p:cNvPr>
          <p:cNvSpPr/>
          <p:nvPr/>
        </p:nvSpPr>
        <p:spPr>
          <a:xfrm>
            <a:off x="530352" y="841248"/>
            <a:ext cx="30175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720" b="1" dirty="0">
                <a:solidFill>
                  <a:srgbClr val="00E0D6"/>
                </a:solidFill>
                <a:latin typeface="Inter" pitchFamily="34" charset="0"/>
                <a:ea typeface="Inter" pitchFamily="34" charset="-122"/>
              </a:rPr>
              <a:t>OPERATIONS AND EXECUTION </a:t>
            </a:r>
            <a:endParaRPr lang="en-US" sz="720" dirty="0"/>
          </a:p>
        </p:txBody>
      </p:sp>
      <p:sp>
        <p:nvSpPr>
          <p:cNvPr id="8" name="Text 6">
            <a:extLst>
              <a:ext uri="{FF2B5EF4-FFF2-40B4-BE49-F238E27FC236}">
                <a16:creationId xmlns:a16="http://schemas.microsoft.com/office/drawing/2014/main" id="{17D8E137-70C6-A107-74E2-04F93F28B3C1}"/>
              </a:ext>
            </a:extLst>
          </p:cNvPr>
          <p:cNvSpPr/>
          <p:nvPr/>
        </p:nvSpPr>
        <p:spPr>
          <a:xfrm>
            <a:off x="530352" y="1060703"/>
            <a:ext cx="9587042" cy="111099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F6FAFF"/>
                </a:solidFill>
                <a:latin typeface="Inter" pitchFamily="34" charset="0"/>
                <a:ea typeface="Inter" pitchFamily="34" charset="-122"/>
              </a:rPr>
              <a:t>Drive faster outcomes with a built-in quality mindset.</a:t>
            </a:r>
            <a:endParaRPr lang="en-US" sz="2400" dirty="0"/>
          </a:p>
        </p:txBody>
      </p:sp>
      <p:sp>
        <p:nvSpPr>
          <p:cNvPr id="46" name="Shape 0">
            <a:extLst>
              <a:ext uri="{FF2B5EF4-FFF2-40B4-BE49-F238E27FC236}">
                <a16:creationId xmlns:a16="http://schemas.microsoft.com/office/drawing/2014/main" id="{023FA38F-1319-E1F0-E365-A6F4A1695CD1}"/>
              </a:ext>
            </a:extLst>
          </p:cNvPr>
          <p:cNvSpPr/>
          <p:nvPr/>
        </p:nvSpPr>
        <p:spPr>
          <a:xfrm>
            <a:off x="226141" y="6537960"/>
            <a:ext cx="11739717" cy="0"/>
          </a:xfrm>
          <a:prstGeom prst="line">
            <a:avLst/>
          </a:prstGeom>
          <a:noFill/>
          <a:ln w="8890">
            <a:solidFill>
              <a:srgbClr val="00E0D6">
                <a:alpha val="42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7" name="Text 3">
            <a:extLst>
              <a:ext uri="{FF2B5EF4-FFF2-40B4-BE49-F238E27FC236}">
                <a16:creationId xmlns:a16="http://schemas.microsoft.com/office/drawing/2014/main" id="{6F5DC164-2C8E-F3AF-E2AD-34D31A1C642C}"/>
              </a:ext>
            </a:extLst>
          </p:cNvPr>
          <p:cNvSpPr/>
          <p:nvPr/>
        </p:nvSpPr>
        <p:spPr>
          <a:xfrm>
            <a:off x="429006" y="6583681"/>
            <a:ext cx="4543044" cy="17743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r>
              <a:rPr lang="en-US" sz="540" dirty="0">
                <a:solidFill>
                  <a:srgbClr val="A1B3C7"/>
                </a:solidFill>
                <a:latin typeface="Inter" pitchFamily="34" charset="0"/>
                <a:ea typeface="Inter" pitchFamily="34" charset="-122"/>
              </a:rPr>
              <a:t>BATCHXPLORER LIVE | IoT Edge Hardware | MES/SFC workflows | Historian | Electronic Records | Validation-aware release governance</a:t>
            </a:r>
            <a:endParaRPr lang="en-US" sz="540" dirty="0"/>
          </a:p>
        </p:txBody>
      </p:sp>
      <p:sp>
        <p:nvSpPr>
          <p:cNvPr id="50" name="Text 23">
            <a:extLst>
              <a:ext uri="{FF2B5EF4-FFF2-40B4-BE49-F238E27FC236}">
                <a16:creationId xmlns:a16="http://schemas.microsoft.com/office/drawing/2014/main" id="{B2EC9FF1-45DF-345C-A30E-DB125E39DF6A}"/>
              </a:ext>
            </a:extLst>
          </p:cNvPr>
          <p:cNvSpPr/>
          <p:nvPr/>
        </p:nvSpPr>
        <p:spPr>
          <a:xfrm>
            <a:off x="-5220185" y="3330193"/>
            <a:ext cx="886968" cy="10241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560" dirty="0">
                <a:solidFill>
                  <a:srgbClr val="A1B3C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OPC UA</a:t>
            </a:r>
            <a:endParaRPr lang="en-US" sz="560" dirty="0"/>
          </a:p>
          <a:p>
            <a:pPr marL="0" indent="0" algn="l">
              <a:buNone/>
            </a:pPr>
            <a:r>
              <a:rPr lang="en-US" sz="560" dirty="0">
                <a:solidFill>
                  <a:srgbClr val="A1B3C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Modbus</a:t>
            </a:r>
            <a:endParaRPr lang="en-US" sz="560" dirty="0"/>
          </a:p>
          <a:p>
            <a:pPr marL="0" indent="0" algn="l">
              <a:buNone/>
            </a:pPr>
            <a:r>
              <a:rPr lang="en-US" sz="560" dirty="0">
                <a:solidFill>
                  <a:srgbClr val="A1B3C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Local config</a:t>
            </a:r>
            <a:endParaRPr lang="en-US" sz="560" dirty="0"/>
          </a:p>
        </p:txBody>
      </p:sp>
      <p:grpSp>
        <p:nvGrpSpPr>
          <p:cNvPr id="51" name="Group 50">
            <a:extLst>
              <a:ext uri="{FF2B5EF4-FFF2-40B4-BE49-F238E27FC236}">
                <a16:creationId xmlns:a16="http://schemas.microsoft.com/office/drawing/2014/main" id="{0D398295-AFF1-7A88-8711-F114939A24BD}"/>
              </a:ext>
            </a:extLst>
          </p:cNvPr>
          <p:cNvGrpSpPr/>
          <p:nvPr/>
        </p:nvGrpSpPr>
        <p:grpSpPr>
          <a:xfrm>
            <a:off x="1216152" y="2276202"/>
            <a:ext cx="2331720" cy="786384"/>
            <a:chOff x="6415296" y="2241535"/>
            <a:chExt cx="2331720" cy="786384"/>
          </a:xfrm>
        </p:grpSpPr>
        <p:sp>
          <p:nvSpPr>
            <p:cNvPr id="10" name="Shape 8">
              <a:extLst>
                <a:ext uri="{FF2B5EF4-FFF2-40B4-BE49-F238E27FC236}">
                  <a16:creationId xmlns:a16="http://schemas.microsoft.com/office/drawing/2014/main" id="{4C1369D7-0FAC-CB30-EE54-EC1CEA3B853A}"/>
                </a:ext>
              </a:extLst>
            </p:cNvPr>
            <p:cNvSpPr/>
            <p:nvPr/>
          </p:nvSpPr>
          <p:spPr>
            <a:xfrm>
              <a:off x="6415296" y="2241535"/>
              <a:ext cx="2331720" cy="786384"/>
            </a:xfrm>
            <a:prstGeom prst="roundRect">
              <a:avLst>
                <a:gd name="adj" fmla="val 9302"/>
              </a:avLst>
            </a:prstGeom>
            <a:solidFill>
              <a:srgbClr val="061B30">
                <a:alpha val="95000"/>
              </a:srgbClr>
            </a:solidFill>
            <a:ln w="15240">
              <a:solidFill>
                <a:srgbClr val="00E0D6"/>
              </a:solidFill>
              <a:prstDash val="soli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Text 10">
              <a:extLst>
                <a:ext uri="{FF2B5EF4-FFF2-40B4-BE49-F238E27FC236}">
                  <a16:creationId xmlns:a16="http://schemas.microsoft.com/office/drawing/2014/main" id="{FD6A19FB-8FD5-6710-7D2A-5A2F69A958E3}"/>
                </a:ext>
              </a:extLst>
            </p:cNvPr>
            <p:cNvSpPr/>
            <p:nvPr/>
          </p:nvSpPr>
          <p:spPr>
            <a:xfrm>
              <a:off x="6534168" y="2351263"/>
              <a:ext cx="2103120" cy="201168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>
              <a:normAutofit/>
            </a:bodyPr>
            <a:lstStyle/>
            <a:p>
              <a:pPr marL="0" indent="0" algn="l">
                <a:buNone/>
              </a:pPr>
              <a:r>
                <a:rPr lang="en-US" sz="900" b="1" dirty="0">
                  <a:solidFill>
                    <a:srgbClr val="F6FAFF"/>
                  </a:solidFill>
                  <a:latin typeface="Inter" pitchFamily="34" charset="0"/>
                  <a:ea typeface="Inter" pitchFamily="34" charset="-122"/>
                </a:rPr>
                <a:t>Faster Implementation</a:t>
              </a:r>
              <a:endParaRPr lang="en-US" sz="900" dirty="0"/>
            </a:p>
          </p:txBody>
        </p:sp>
        <p:sp>
          <p:nvSpPr>
            <p:cNvPr id="15" name="Text 11">
              <a:extLst>
                <a:ext uri="{FF2B5EF4-FFF2-40B4-BE49-F238E27FC236}">
                  <a16:creationId xmlns:a16="http://schemas.microsoft.com/office/drawing/2014/main" id="{385C506B-1F12-3B12-749C-426B01CE47D9}"/>
                </a:ext>
              </a:extLst>
            </p:cNvPr>
            <p:cNvSpPr/>
            <p:nvPr/>
          </p:nvSpPr>
          <p:spPr>
            <a:xfrm>
              <a:off x="6534168" y="2625583"/>
              <a:ext cx="2103120" cy="329184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>
              <a:normAutofit/>
            </a:bodyPr>
            <a:lstStyle/>
            <a:p>
              <a:pPr marL="0" indent="0" algn="l">
                <a:buNone/>
              </a:pPr>
              <a:r>
                <a:rPr lang="en-US" sz="690" dirty="0">
                  <a:solidFill>
                    <a:srgbClr val="A1B3C7"/>
                  </a:solidFill>
                  <a:latin typeface="Inter" pitchFamily="34" charset="0"/>
                  <a:ea typeface="Inter" pitchFamily="34" charset="-122"/>
                  <a:cs typeface="Inter" pitchFamily="34" charset="-120"/>
                </a:rPr>
                <a:t>Browser based access, centralized app deployment, and minimal local hardware.</a:t>
              </a:r>
              <a:endParaRPr lang="en-US" sz="690" dirty="0"/>
            </a:p>
          </p:txBody>
        </p: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3FAE845A-669E-4CF2-850A-7C0C96EE15CA}"/>
              </a:ext>
            </a:extLst>
          </p:cNvPr>
          <p:cNvGrpSpPr/>
          <p:nvPr/>
        </p:nvGrpSpPr>
        <p:grpSpPr>
          <a:xfrm>
            <a:off x="4257833" y="2241535"/>
            <a:ext cx="2331720" cy="786384"/>
            <a:chOff x="3154680" y="2148840"/>
            <a:chExt cx="2331720" cy="786384"/>
          </a:xfrm>
        </p:grpSpPr>
        <p:sp>
          <p:nvSpPr>
            <p:cNvPr id="16" name="Shape 12">
              <a:extLst>
                <a:ext uri="{FF2B5EF4-FFF2-40B4-BE49-F238E27FC236}">
                  <a16:creationId xmlns:a16="http://schemas.microsoft.com/office/drawing/2014/main" id="{6BA07EDE-9329-ECC8-FA15-23349C287493}"/>
                </a:ext>
              </a:extLst>
            </p:cNvPr>
            <p:cNvSpPr/>
            <p:nvPr/>
          </p:nvSpPr>
          <p:spPr>
            <a:xfrm>
              <a:off x="3154680" y="2148840"/>
              <a:ext cx="2331720" cy="786384"/>
            </a:xfrm>
            <a:prstGeom prst="roundRect">
              <a:avLst>
                <a:gd name="adj" fmla="val 9302"/>
              </a:avLst>
            </a:prstGeom>
            <a:solidFill>
              <a:srgbClr val="061B30">
                <a:alpha val="95000"/>
              </a:srgbClr>
            </a:solidFill>
            <a:ln w="15240">
              <a:solidFill>
                <a:srgbClr val="1AB5FF"/>
              </a:solidFill>
              <a:prstDash val="soli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Text 14">
              <a:extLst>
                <a:ext uri="{FF2B5EF4-FFF2-40B4-BE49-F238E27FC236}">
                  <a16:creationId xmlns:a16="http://schemas.microsoft.com/office/drawing/2014/main" id="{BE93051D-E848-6730-0D86-CBD4B388A46A}"/>
                </a:ext>
              </a:extLst>
            </p:cNvPr>
            <p:cNvSpPr/>
            <p:nvPr/>
          </p:nvSpPr>
          <p:spPr>
            <a:xfrm>
              <a:off x="3273552" y="2258568"/>
              <a:ext cx="2103120" cy="201168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>
              <a:normAutofit/>
            </a:bodyPr>
            <a:lstStyle/>
            <a:p>
              <a:pPr marL="0" indent="0" algn="l">
                <a:buNone/>
              </a:pPr>
              <a:r>
                <a:rPr lang="en-US" sz="900" b="1" dirty="0">
                  <a:solidFill>
                    <a:srgbClr val="F6FAFF"/>
                  </a:solidFill>
                  <a:latin typeface="Inter" pitchFamily="34" charset="0"/>
                  <a:ea typeface="Inter" pitchFamily="34" charset="-122"/>
                </a:rPr>
                <a:t>Streamlined validation and startup</a:t>
              </a:r>
              <a:endParaRPr lang="en-US" sz="900" dirty="0"/>
            </a:p>
          </p:txBody>
        </p:sp>
        <p:sp>
          <p:nvSpPr>
            <p:cNvPr id="19" name="Text 15">
              <a:extLst>
                <a:ext uri="{FF2B5EF4-FFF2-40B4-BE49-F238E27FC236}">
                  <a16:creationId xmlns:a16="http://schemas.microsoft.com/office/drawing/2014/main" id="{3899CF9E-2678-1D07-775B-5745152DB763}"/>
                </a:ext>
              </a:extLst>
            </p:cNvPr>
            <p:cNvSpPr/>
            <p:nvPr/>
          </p:nvSpPr>
          <p:spPr>
            <a:xfrm>
              <a:off x="3273552" y="2532888"/>
              <a:ext cx="2103120" cy="329184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>
              <a:normAutofit/>
            </a:bodyPr>
            <a:lstStyle/>
            <a:p>
              <a:pPr marL="0" indent="0" algn="l">
                <a:buNone/>
              </a:pPr>
              <a:r>
                <a:rPr sz="720">
                  <a:solidFill>
                    <a:srgbClr val="B0BED7"/>
                  </a:solidFill>
                  <a:latin typeface="Aptos"/>
                </a:rPr>
                <a:t>The system uses validation-aware baselines, impact assessment, and document scaffolding to keep evidence aligned with application changes.</a:t>
              </a:r>
              <a:endParaRPr lang="en-US" sz="690" dirty="0"/>
            </a:p>
          </p:txBody>
        </p: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D6D968C7-7A46-4796-5957-F7818BCD98F2}"/>
              </a:ext>
            </a:extLst>
          </p:cNvPr>
          <p:cNvGrpSpPr/>
          <p:nvPr/>
        </p:nvGrpSpPr>
        <p:grpSpPr>
          <a:xfrm>
            <a:off x="1216152" y="4436095"/>
            <a:ext cx="2331720" cy="786384"/>
            <a:chOff x="5715000" y="2148840"/>
            <a:chExt cx="2331720" cy="786384"/>
          </a:xfrm>
        </p:grpSpPr>
        <p:sp>
          <p:nvSpPr>
            <p:cNvPr id="20" name="Shape 16">
              <a:extLst>
                <a:ext uri="{FF2B5EF4-FFF2-40B4-BE49-F238E27FC236}">
                  <a16:creationId xmlns:a16="http://schemas.microsoft.com/office/drawing/2014/main" id="{359EA534-076D-D9A4-051C-9374B4B52773}"/>
                </a:ext>
              </a:extLst>
            </p:cNvPr>
            <p:cNvSpPr/>
            <p:nvPr/>
          </p:nvSpPr>
          <p:spPr>
            <a:xfrm>
              <a:off x="5715000" y="2148840"/>
              <a:ext cx="2331720" cy="786384"/>
            </a:xfrm>
            <a:prstGeom prst="roundRect">
              <a:avLst>
                <a:gd name="adj" fmla="val 9302"/>
              </a:avLst>
            </a:prstGeom>
            <a:solidFill>
              <a:srgbClr val="061B30">
                <a:alpha val="95000"/>
              </a:srgbClr>
            </a:solidFill>
            <a:ln w="15240">
              <a:solidFill>
                <a:srgbClr val="7A4FFF"/>
              </a:solidFill>
              <a:prstDash val="soli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Text 18">
              <a:extLst>
                <a:ext uri="{FF2B5EF4-FFF2-40B4-BE49-F238E27FC236}">
                  <a16:creationId xmlns:a16="http://schemas.microsoft.com/office/drawing/2014/main" id="{CA41CFA2-FD14-3736-333E-96717168A8B2}"/>
                </a:ext>
              </a:extLst>
            </p:cNvPr>
            <p:cNvSpPr/>
            <p:nvPr/>
          </p:nvSpPr>
          <p:spPr>
            <a:xfrm>
              <a:off x="5833872" y="2258568"/>
              <a:ext cx="2103120" cy="201168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>
              <a:normAutofit/>
            </a:bodyPr>
            <a:lstStyle/>
            <a:p>
              <a:pPr marL="0" indent="0" algn="l">
                <a:buNone/>
              </a:pPr>
              <a:r>
                <a:rPr lang="en-US" sz="900" b="1" dirty="0">
                  <a:solidFill>
                    <a:srgbClr val="F6FAFF"/>
                  </a:solidFill>
                  <a:latin typeface="Inter" pitchFamily="34" charset="0"/>
                  <a:ea typeface="Inter" pitchFamily="34" charset="-122"/>
                </a:rPr>
                <a:t>Flexible edge expansion</a:t>
              </a:r>
              <a:endParaRPr lang="en-US" sz="900" dirty="0"/>
            </a:p>
          </p:txBody>
        </p:sp>
        <p:sp>
          <p:nvSpPr>
            <p:cNvPr id="25" name="Text 19">
              <a:extLst>
                <a:ext uri="{FF2B5EF4-FFF2-40B4-BE49-F238E27FC236}">
                  <a16:creationId xmlns:a16="http://schemas.microsoft.com/office/drawing/2014/main" id="{7605C958-41E2-C9F6-9684-F94E64698AF7}"/>
                </a:ext>
              </a:extLst>
            </p:cNvPr>
            <p:cNvSpPr/>
            <p:nvPr/>
          </p:nvSpPr>
          <p:spPr>
            <a:xfrm>
              <a:off x="5833872" y="2532888"/>
              <a:ext cx="2103120" cy="329184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>
              <a:normAutofit/>
            </a:bodyPr>
            <a:lstStyle/>
            <a:p>
              <a:pPr marL="0" indent="0" algn="l">
                <a:buNone/>
              </a:pPr>
              <a:r>
                <a:rPr sz="720">
                  <a:solidFill>
                    <a:srgbClr val="B0BED7"/>
                  </a:solidFill>
                  <a:latin typeface="Aptos"/>
                </a:rPr>
                <a:t>Use common industrial protocols such as OPC UA, MQTT, and remote I/O with a compact on-premise gateway, or connect to existing OPC UA sources.</a:t>
              </a:r>
              <a:endParaRPr lang="en-US" sz="690" dirty="0"/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E1FFF63F-341B-E114-C618-412F155C7369}"/>
              </a:ext>
            </a:extLst>
          </p:cNvPr>
          <p:cNvGrpSpPr/>
          <p:nvPr/>
        </p:nvGrpSpPr>
        <p:grpSpPr>
          <a:xfrm>
            <a:off x="1216152" y="3338815"/>
            <a:ext cx="2331720" cy="786384"/>
            <a:chOff x="594360" y="3246120"/>
            <a:chExt cx="2331720" cy="786384"/>
          </a:xfrm>
        </p:grpSpPr>
        <p:sp>
          <p:nvSpPr>
            <p:cNvPr id="26" name="Shape 20">
              <a:extLst>
                <a:ext uri="{FF2B5EF4-FFF2-40B4-BE49-F238E27FC236}">
                  <a16:creationId xmlns:a16="http://schemas.microsoft.com/office/drawing/2014/main" id="{486F1615-3BDB-5356-B972-59BCD6A2A6B8}"/>
                </a:ext>
              </a:extLst>
            </p:cNvPr>
            <p:cNvSpPr/>
            <p:nvPr/>
          </p:nvSpPr>
          <p:spPr>
            <a:xfrm>
              <a:off x="594360" y="3246120"/>
              <a:ext cx="2331720" cy="786384"/>
            </a:xfrm>
            <a:prstGeom prst="roundRect">
              <a:avLst>
                <a:gd name="adj" fmla="val 9302"/>
              </a:avLst>
            </a:prstGeom>
            <a:solidFill>
              <a:srgbClr val="061B30">
                <a:alpha val="95000"/>
              </a:srgbClr>
            </a:solidFill>
            <a:ln w="15240">
              <a:solidFill>
                <a:srgbClr val="D7005C"/>
              </a:solidFill>
              <a:prstDash val="soli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8" name="Text 22">
              <a:extLst>
                <a:ext uri="{FF2B5EF4-FFF2-40B4-BE49-F238E27FC236}">
                  <a16:creationId xmlns:a16="http://schemas.microsoft.com/office/drawing/2014/main" id="{3102512C-5673-9BF1-1735-3325AE02EF1A}"/>
                </a:ext>
              </a:extLst>
            </p:cNvPr>
            <p:cNvSpPr/>
            <p:nvPr/>
          </p:nvSpPr>
          <p:spPr>
            <a:xfrm>
              <a:off x="713232" y="3355848"/>
              <a:ext cx="2103120" cy="201168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>
              <a:normAutofit/>
            </a:bodyPr>
            <a:lstStyle/>
            <a:p>
              <a:pPr marL="0" indent="0" algn="l">
                <a:buNone/>
              </a:pPr>
              <a:r>
                <a:rPr sz="720">
                  <a:solidFill>
                    <a:srgbClr val="B0BED7"/>
                  </a:solidFill>
                  <a:latin typeface="Aptos"/>
                </a:rPr>
                <a:t>No months-long rollout</a:t>
              </a:r>
              <a:endParaRPr lang="en-US" sz="900" dirty="0"/>
            </a:p>
          </p:txBody>
        </p:sp>
        <p:sp>
          <p:nvSpPr>
            <p:cNvPr id="33" name="Text 23">
              <a:extLst>
                <a:ext uri="{FF2B5EF4-FFF2-40B4-BE49-F238E27FC236}">
                  <a16:creationId xmlns:a16="http://schemas.microsoft.com/office/drawing/2014/main" id="{89884F70-1D9C-AB19-D8D9-92FFEEB389A5}"/>
                </a:ext>
              </a:extLst>
            </p:cNvPr>
            <p:cNvSpPr/>
            <p:nvPr/>
          </p:nvSpPr>
          <p:spPr>
            <a:xfrm>
              <a:off x="713232" y="3630168"/>
              <a:ext cx="2103120" cy="329184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>
              <a:normAutofit/>
            </a:bodyPr>
            <a:lstStyle/>
            <a:p>
              <a:pPr marL="0" indent="0" algn="l">
                <a:buNone/>
              </a:pPr>
              <a:r>
                <a:rPr lang="en-US" sz="690" dirty="0">
                  <a:solidFill>
                    <a:srgbClr val="A1B3C7"/>
                  </a:solidFill>
                  <a:latin typeface="Inter" pitchFamily="34" charset="0"/>
                  <a:ea typeface="Inter" pitchFamily="34" charset="-122"/>
                  <a:cs typeface="Inter" pitchFamily="34" charset="-120"/>
                </a:rPr>
                <a:t>No desktop application installation or bulk servers needed. </a:t>
              </a:r>
              <a:endParaRPr lang="en-US" sz="690" dirty="0"/>
            </a:p>
          </p:txBody>
        </p: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6C74FA23-066F-40F9-460F-96E6DC3DA3AF}"/>
              </a:ext>
            </a:extLst>
          </p:cNvPr>
          <p:cNvGrpSpPr/>
          <p:nvPr/>
        </p:nvGrpSpPr>
        <p:grpSpPr>
          <a:xfrm>
            <a:off x="4257833" y="3338815"/>
            <a:ext cx="2331720" cy="786384"/>
            <a:chOff x="3154680" y="3246120"/>
            <a:chExt cx="2331720" cy="786384"/>
          </a:xfrm>
        </p:grpSpPr>
        <p:sp>
          <p:nvSpPr>
            <p:cNvPr id="34" name="Shape 24">
              <a:extLst>
                <a:ext uri="{FF2B5EF4-FFF2-40B4-BE49-F238E27FC236}">
                  <a16:creationId xmlns:a16="http://schemas.microsoft.com/office/drawing/2014/main" id="{0BF60865-100B-EEB8-BC9F-3D0F269F7C99}"/>
                </a:ext>
              </a:extLst>
            </p:cNvPr>
            <p:cNvSpPr/>
            <p:nvPr/>
          </p:nvSpPr>
          <p:spPr>
            <a:xfrm>
              <a:off x="3154680" y="3246120"/>
              <a:ext cx="2331720" cy="786384"/>
            </a:xfrm>
            <a:prstGeom prst="roundRect">
              <a:avLst>
                <a:gd name="adj" fmla="val 9302"/>
              </a:avLst>
            </a:prstGeom>
            <a:solidFill>
              <a:srgbClr val="061B30">
                <a:alpha val="95000"/>
              </a:srgbClr>
            </a:solidFill>
            <a:ln w="15240">
              <a:solidFill>
                <a:srgbClr val="FFBE40"/>
              </a:solidFill>
              <a:prstDash val="soli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" name="Text 26">
              <a:extLst>
                <a:ext uri="{FF2B5EF4-FFF2-40B4-BE49-F238E27FC236}">
                  <a16:creationId xmlns:a16="http://schemas.microsoft.com/office/drawing/2014/main" id="{BEBDAE2A-6D36-6219-37B4-CCD59EB5A844}"/>
                </a:ext>
              </a:extLst>
            </p:cNvPr>
            <p:cNvSpPr/>
            <p:nvPr/>
          </p:nvSpPr>
          <p:spPr>
            <a:xfrm>
              <a:off x="3273552" y="3355848"/>
              <a:ext cx="2103120" cy="201168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>
              <a:normAutofit/>
            </a:bodyPr>
            <a:lstStyle/>
            <a:p>
              <a:pPr marL="0" indent="0" algn="l">
                <a:buNone/>
              </a:pPr>
              <a:r>
                <a:rPr lang="en-US" sz="900" b="1" dirty="0">
                  <a:solidFill>
                    <a:srgbClr val="F6FAFF"/>
                  </a:solidFill>
                  <a:latin typeface="Inter" pitchFamily="34" charset="0"/>
                  <a:ea typeface="Inter" pitchFamily="34" charset="-122"/>
                </a:rPr>
                <a:t>Better batch process insight</a:t>
              </a:r>
              <a:endParaRPr lang="en-US" sz="900" dirty="0"/>
            </a:p>
          </p:txBody>
        </p:sp>
        <p:sp>
          <p:nvSpPr>
            <p:cNvPr id="40" name="Text 27">
              <a:extLst>
                <a:ext uri="{FF2B5EF4-FFF2-40B4-BE49-F238E27FC236}">
                  <a16:creationId xmlns:a16="http://schemas.microsoft.com/office/drawing/2014/main" id="{61212D90-5AE8-C0F8-FD0F-B37B5AD3A2D9}"/>
                </a:ext>
              </a:extLst>
            </p:cNvPr>
            <p:cNvSpPr/>
            <p:nvPr/>
          </p:nvSpPr>
          <p:spPr>
            <a:xfrm>
              <a:off x="3273552" y="3630168"/>
              <a:ext cx="2103120" cy="329184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>
              <a:normAutofit/>
            </a:bodyPr>
            <a:lstStyle/>
            <a:p>
              <a:pPr marL="0" indent="0" algn="l">
                <a:buNone/>
              </a:pPr>
              <a:r>
                <a:rPr sz="720">
                  <a:solidFill>
                    <a:srgbClr val="B0BED7"/>
                  </a:solidFill>
                  <a:latin typeface="Aptos"/>
                </a:rPr>
                <a:t>Combine batch dashboards, MES/SFC context, historian trends, and controlled reports to understand and refine your process.</a:t>
              </a:r>
              <a:endParaRPr lang="en-US" sz="690" dirty="0"/>
            </a:p>
          </p:txBody>
        </p: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A25DAF53-A6AD-030D-0FA3-2B2E542E6494}"/>
              </a:ext>
            </a:extLst>
          </p:cNvPr>
          <p:cNvGrpSpPr/>
          <p:nvPr/>
        </p:nvGrpSpPr>
        <p:grpSpPr>
          <a:xfrm>
            <a:off x="4257833" y="4433865"/>
            <a:ext cx="2331720" cy="786384"/>
            <a:chOff x="5715000" y="3246120"/>
            <a:chExt cx="2331720" cy="786384"/>
          </a:xfrm>
        </p:grpSpPr>
        <p:sp>
          <p:nvSpPr>
            <p:cNvPr id="42" name="Shape 28">
              <a:extLst>
                <a:ext uri="{FF2B5EF4-FFF2-40B4-BE49-F238E27FC236}">
                  <a16:creationId xmlns:a16="http://schemas.microsoft.com/office/drawing/2014/main" id="{11EA6762-920F-C10D-9478-055AABEEB2C5}"/>
                </a:ext>
              </a:extLst>
            </p:cNvPr>
            <p:cNvSpPr/>
            <p:nvPr/>
          </p:nvSpPr>
          <p:spPr>
            <a:xfrm>
              <a:off x="5715000" y="3246120"/>
              <a:ext cx="2331720" cy="786384"/>
            </a:xfrm>
            <a:prstGeom prst="roundRect">
              <a:avLst>
                <a:gd name="adj" fmla="val 9302"/>
              </a:avLst>
            </a:prstGeom>
            <a:solidFill>
              <a:srgbClr val="061B30">
                <a:alpha val="95000"/>
              </a:srgbClr>
            </a:solidFill>
            <a:ln w="15240">
              <a:solidFill>
                <a:srgbClr val="1ED791"/>
              </a:solidFill>
              <a:prstDash val="soli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8" name="Text 30">
              <a:extLst>
                <a:ext uri="{FF2B5EF4-FFF2-40B4-BE49-F238E27FC236}">
                  <a16:creationId xmlns:a16="http://schemas.microsoft.com/office/drawing/2014/main" id="{FCCF5669-B4DD-3558-79B8-F8A7523D0464}"/>
                </a:ext>
              </a:extLst>
            </p:cNvPr>
            <p:cNvSpPr/>
            <p:nvPr/>
          </p:nvSpPr>
          <p:spPr>
            <a:xfrm>
              <a:off x="5833872" y="3355848"/>
              <a:ext cx="2103120" cy="201168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>
              <a:normAutofit/>
            </a:bodyPr>
            <a:lstStyle/>
            <a:p>
              <a:pPr marL="0" indent="0" algn="l">
                <a:buNone/>
              </a:pPr>
              <a:r>
                <a:rPr lang="en-US" sz="900" b="1" dirty="0">
                  <a:solidFill>
                    <a:srgbClr val="F6FAFF"/>
                  </a:solidFill>
                  <a:latin typeface="Inter" pitchFamily="34" charset="0"/>
                  <a:ea typeface="Inter" pitchFamily="34" charset="-122"/>
                </a:rPr>
                <a:t>You are in control</a:t>
              </a:r>
              <a:endParaRPr lang="en-US" sz="900" dirty="0"/>
            </a:p>
          </p:txBody>
        </p:sp>
        <p:sp>
          <p:nvSpPr>
            <p:cNvPr id="49" name="Text 31">
              <a:extLst>
                <a:ext uri="{FF2B5EF4-FFF2-40B4-BE49-F238E27FC236}">
                  <a16:creationId xmlns:a16="http://schemas.microsoft.com/office/drawing/2014/main" id="{4940D10D-33EF-98FB-A5CB-222C1A4D5759}"/>
                </a:ext>
              </a:extLst>
            </p:cNvPr>
            <p:cNvSpPr/>
            <p:nvPr/>
          </p:nvSpPr>
          <p:spPr>
            <a:xfrm>
              <a:off x="5833872" y="3630168"/>
              <a:ext cx="2103120" cy="329184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>
              <a:normAutofit/>
            </a:bodyPr>
            <a:lstStyle/>
            <a:p>
              <a:pPr marL="0" indent="0" algn="l">
                <a:buNone/>
              </a:pPr>
              <a:r>
                <a:rPr sz="720">
                  <a:solidFill>
                    <a:srgbClr val="B0BED7"/>
                  </a:solidFill>
                  <a:latin typeface="Aptos"/>
                </a:rPr>
                <a:t>Keep documentation, approvals, SOPs, system configuration, and governance under your control with browser-based access to data and reports.</a:t>
              </a:r>
              <a:endParaRPr lang="en-US" sz="690" dirty="0"/>
            </a:p>
          </p:txBody>
        </p:sp>
      </p:grpSp>
      <p:sp>
        <p:nvSpPr>
          <p:cNvPr id="12" name="Shape 35">
            <a:extLst>
              <a:ext uri="{FF2B5EF4-FFF2-40B4-BE49-F238E27FC236}">
                <a16:creationId xmlns:a16="http://schemas.microsoft.com/office/drawing/2014/main" id="{772F4BA0-72E6-7789-A0EC-0E8A47C8B95C}"/>
              </a:ext>
            </a:extLst>
          </p:cNvPr>
          <p:cNvSpPr/>
          <p:nvPr/>
        </p:nvSpPr>
        <p:spPr>
          <a:xfrm>
            <a:off x="8034752" y="2205989"/>
            <a:ext cx="2331720" cy="3014253"/>
          </a:xfrm>
          <a:prstGeom prst="roundRect">
            <a:avLst/>
          </a:prstGeom>
          <a:solidFill>
            <a:srgbClr val="05323A">
              <a:alpha val="95000"/>
            </a:srgbClr>
          </a:solidFill>
          <a:ln w="16510">
            <a:solidFill>
              <a:srgbClr val="1AB5FF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23" name="Text 36">
            <a:extLst>
              <a:ext uri="{FF2B5EF4-FFF2-40B4-BE49-F238E27FC236}">
                <a16:creationId xmlns:a16="http://schemas.microsoft.com/office/drawing/2014/main" id="{749A27FA-003C-8FA8-B637-FB2EB3057877}"/>
              </a:ext>
            </a:extLst>
          </p:cNvPr>
          <p:cNvSpPr/>
          <p:nvPr/>
        </p:nvSpPr>
        <p:spPr>
          <a:xfrm>
            <a:off x="8304499" y="2357385"/>
            <a:ext cx="1751927" cy="19504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950" b="1" dirty="0">
                <a:solidFill>
                  <a:srgbClr val="F6FAFF"/>
                </a:solidFill>
                <a:latin typeface="Inter" pitchFamily="34" charset="0"/>
                <a:ea typeface="Inter" pitchFamily="34" charset="-122"/>
              </a:rPr>
              <a:t>Ideal Applications</a:t>
            </a:r>
            <a:endParaRPr lang="en-US" sz="950" dirty="0"/>
          </a:p>
        </p:txBody>
      </p:sp>
      <p:sp>
        <p:nvSpPr>
          <p:cNvPr id="24" name="Text 37">
            <a:extLst>
              <a:ext uri="{FF2B5EF4-FFF2-40B4-BE49-F238E27FC236}">
                <a16:creationId xmlns:a16="http://schemas.microsoft.com/office/drawing/2014/main" id="{E840F852-121A-3B1D-FFD6-CC56FDA0E2BC}"/>
              </a:ext>
            </a:extLst>
          </p:cNvPr>
          <p:cNvSpPr/>
          <p:nvPr/>
        </p:nvSpPr>
        <p:spPr>
          <a:xfrm>
            <a:off x="8304499" y="2649994"/>
            <a:ext cx="1907871" cy="17043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lnSpcReduction="10000"/>
          </a:bodyPr>
          <a:lstStyle/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US" sz="720" dirty="0">
                <a:solidFill>
                  <a:srgbClr val="A1B3C7"/>
                </a:solidFill>
                <a:latin typeface="Inter" pitchFamily="34" charset="0"/>
                <a:ea typeface="Inter" pitchFamily="34" charset="-122"/>
              </a:rPr>
              <a:t>Process development labs</a:t>
            </a:r>
          </a:p>
          <a:p>
            <a:pPr algn="l"/>
            <a:endParaRPr lang="en-US" sz="720" dirty="0">
              <a:solidFill>
                <a:srgbClr val="A1B3C7"/>
              </a:solidFill>
              <a:latin typeface="Inter" pitchFamily="34" charset="0"/>
              <a:ea typeface="Inter" pitchFamily="34" charset="-122"/>
            </a:endParaRP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US" sz="720" dirty="0">
                <a:solidFill>
                  <a:srgbClr val="A1B3C7"/>
                </a:solidFill>
                <a:latin typeface="Inter" pitchFamily="34" charset="0"/>
                <a:ea typeface="Inter" pitchFamily="34" charset="-122"/>
              </a:rPr>
              <a:t>Small-scale production</a:t>
            </a:r>
          </a:p>
          <a:p>
            <a:pPr algn="l"/>
            <a:endParaRPr lang="en-US" sz="720" dirty="0">
              <a:solidFill>
                <a:srgbClr val="A1B3C7"/>
              </a:solidFill>
              <a:latin typeface="Inter" pitchFamily="34" charset="0"/>
              <a:ea typeface="Inter" pitchFamily="34" charset="-122"/>
            </a:endParaRP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US" sz="720" dirty="0">
                <a:solidFill>
                  <a:srgbClr val="A1B3C7"/>
                </a:solidFill>
                <a:latin typeface="Inter" pitchFamily="34" charset="0"/>
                <a:ea typeface="Inter" pitchFamily="34" charset="-122"/>
              </a:rPr>
              <a:t>Pilot plants</a:t>
            </a:r>
          </a:p>
          <a:p>
            <a:pPr algn="l"/>
            <a:endParaRPr lang="en-US" sz="720" dirty="0">
              <a:solidFill>
                <a:srgbClr val="A1B3C7"/>
              </a:solidFill>
              <a:latin typeface="Inter" pitchFamily="34" charset="0"/>
              <a:ea typeface="Inter" pitchFamily="34" charset="-122"/>
            </a:endParaRP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US" sz="720" dirty="0">
                <a:solidFill>
                  <a:srgbClr val="A1B3C7"/>
                </a:solidFill>
                <a:latin typeface="Inter" pitchFamily="34" charset="0"/>
                <a:ea typeface="Inter" pitchFamily="34" charset="-122"/>
              </a:rPr>
              <a:t>Tech transfer</a:t>
            </a:r>
          </a:p>
          <a:p>
            <a:pPr algn="l"/>
            <a:endParaRPr lang="en-US" sz="720" dirty="0">
              <a:solidFill>
                <a:srgbClr val="A1B3C7"/>
              </a:solidFill>
              <a:latin typeface="Inter" pitchFamily="34" charset="0"/>
              <a:ea typeface="Inter" pitchFamily="34" charset="-122"/>
            </a:endParaRP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US" sz="720" dirty="0">
                <a:solidFill>
                  <a:srgbClr val="A1B3C7"/>
                </a:solidFill>
                <a:latin typeface="Inter" pitchFamily="34" charset="0"/>
                <a:ea typeface="Inter" pitchFamily="34" charset="-122"/>
              </a:rPr>
              <a:t>GMP manufacturing support</a:t>
            </a:r>
          </a:p>
          <a:p>
            <a:pPr algn="l"/>
            <a:endParaRPr lang="en-US" sz="720" dirty="0">
              <a:solidFill>
                <a:srgbClr val="A1B3C7"/>
              </a:solidFill>
              <a:latin typeface="Inter" pitchFamily="34" charset="0"/>
              <a:ea typeface="Inter" pitchFamily="34" charset="-122"/>
            </a:endParaRP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US" sz="720" dirty="0">
                <a:solidFill>
                  <a:srgbClr val="A1B3C7"/>
                </a:solidFill>
                <a:latin typeface="Inter" pitchFamily="34" charset="0"/>
                <a:ea typeface="Inter" pitchFamily="34" charset="-122"/>
              </a:rPr>
              <a:t>Moving from paper to Electronic Batch Records</a:t>
            </a:r>
          </a:p>
          <a:p>
            <a:pPr algn="l"/>
            <a:endParaRPr lang="en-US" sz="720" dirty="0">
              <a:solidFill>
                <a:srgbClr val="A1B3C7"/>
              </a:solidFill>
              <a:latin typeface="Inter" pitchFamily="34" charset="0"/>
              <a:ea typeface="Inter" pitchFamily="34" charset="-122"/>
            </a:endParaRP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US" sz="720" dirty="0">
                <a:solidFill>
                  <a:srgbClr val="A1B3C7"/>
                </a:solidFill>
                <a:latin typeface="Inter" pitchFamily="34" charset="0"/>
                <a:ea typeface="Inter" pitchFamily="34" charset="-122"/>
              </a:rPr>
              <a:t>Historian modernization</a:t>
            </a:r>
          </a:p>
          <a:p>
            <a:pPr algn="l"/>
            <a:endParaRPr lang="en-US" sz="720" dirty="0">
              <a:solidFill>
                <a:srgbClr val="A1B3C7"/>
              </a:solidFill>
              <a:latin typeface="Inter" pitchFamily="34" charset="0"/>
              <a:ea typeface="Inter" pitchFamily="34" charset="-122"/>
            </a:endParaRP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US" sz="720" dirty="0">
                <a:solidFill>
                  <a:srgbClr val="A1B3C7"/>
                </a:solidFill>
                <a:latin typeface="Inter" pitchFamily="34" charset="0"/>
                <a:ea typeface="Inter" pitchFamily="34" charset="-122"/>
              </a:rPr>
              <a:t>Cloud / Industry 4.0 modernization.</a:t>
            </a:r>
            <a:endParaRPr lang="en-US" sz="720" dirty="0"/>
          </a:p>
        </p:txBody>
      </p:sp>
      <p:sp>
        <p:nvSpPr>
          <p:cNvPr id="68" name="Text 36">
            <a:extLst>
              <a:ext uri="{FF2B5EF4-FFF2-40B4-BE49-F238E27FC236}">
                <a16:creationId xmlns:a16="http://schemas.microsoft.com/office/drawing/2014/main" id="{42F6A431-8B36-3AAD-1274-B4CBE7E4D313}"/>
              </a:ext>
            </a:extLst>
          </p:cNvPr>
          <p:cNvSpPr/>
          <p:nvPr/>
        </p:nvSpPr>
        <p:spPr>
          <a:xfrm>
            <a:off x="8304499" y="4394087"/>
            <a:ext cx="1751927" cy="18031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950" b="1" dirty="0">
                <a:solidFill>
                  <a:srgbClr val="F6FAFF"/>
                </a:solidFill>
                <a:latin typeface="Inter" pitchFamily="34" charset="0"/>
                <a:ea typeface="Inter" pitchFamily="34" charset="-122"/>
              </a:rPr>
              <a:t>Compliance Mindset</a:t>
            </a:r>
            <a:endParaRPr lang="en-US" sz="950" dirty="0"/>
          </a:p>
        </p:txBody>
      </p:sp>
      <p:sp>
        <p:nvSpPr>
          <p:cNvPr id="70" name="Text 37">
            <a:extLst>
              <a:ext uri="{FF2B5EF4-FFF2-40B4-BE49-F238E27FC236}">
                <a16:creationId xmlns:a16="http://schemas.microsoft.com/office/drawing/2014/main" id="{16E6781E-076D-8710-2B0A-1B137160AFF9}"/>
              </a:ext>
            </a:extLst>
          </p:cNvPr>
          <p:cNvSpPr/>
          <p:nvPr/>
        </p:nvSpPr>
        <p:spPr>
          <a:xfrm>
            <a:off x="8304499" y="4634460"/>
            <a:ext cx="1907871" cy="34804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/>
            <a:r>
              <a:rPr lang="en-US" sz="720" dirty="0">
                <a:solidFill>
                  <a:srgbClr val="A1B3C7"/>
                </a:solidFill>
                <a:latin typeface="Inter" pitchFamily="34" charset="0"/>
                <a:ea typeface="Inter" pitchFamily="34" charset="-122"/>
              </a:rPr>
              <a:t>Designed to support initiatives aligned with CFR Part 11, EU GMP Annex 11, GAMP 5, and ALCOA+ data integrity expectations. </a:t>
            </a:r>
          </a:p>
        </p:txBody>
      </p:sp>
      <p:sp>
        <p:nvSpPr>
          <p:cNvPr id="72" name="Slide Number Placeholder 0">
            <a:extLst>
              <a:ext uri="{FF2B5EF4-FFF2-40B4-BE49-F238E27FC236}">
                <a16:creationId xmlns:a16="http://schemas.microsoft.com/office/drawing/2014/main" id="{FE01C1D2-B4C9-DB7E-D9A3-054BA2BF3FDC}"/>
              </a:ext>
            </a:extLst>
          </p:cNvPr>
          <p:cNvSpPr txBox="1">
            <a:spLocks/>
          </p:cNvSpPr>
          <p:nvPr/>
        </p:nvSpPr>
        <p:spPr>
          <a:xfrm>
            <a:off x="7191078" y="653796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rgbClr val="698096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F7021451-1387-4CA6-816F-3879F97B5CBC}" type="slidenum">
              <a:rPr lang="en-US" smtClean="0"/>
              <a:pPr algn="l"/>
              <a:t>7</a:t>
            </a:fld>
            <a:endParaRPr lang="en-US" dirty="0"/>
          </a:p>
        </p:txBody>
      </p:sp>
      <p:sp>
        <p:nvSpPr>
          <p:cNvPr id="73" name="Shape 35">
            <a:extLst>
              <a:ext uri="{FF2B5EF4-FFF2-40B4-BE49-F238E27FC236}">
                <a16:creationId xmlns:a16="http://schemas.microsoft.com/office/drawing/2014/main" id="{7323AF91-5C3B-FB77-FBCF-A678E1A0C48E}"/>
              </a:ext>
            </a:extLst>
          </p:cNvPr>
          <p:cNvSpPr/>
          <p:nvPr/>
        </p:nvSpPr>
        <p:spPr>
          <a:xfrm>
            <a:off x="7635529" y="5347716"/>
            <a:ext cx="3260331" cy="960120"/>
          </a:xfrm>
          <a:prstGeom prst="roundRect">
            <a:avLst/>
          </a:prstGeom>
          <a:solidFill>
            <a:srgbClr val="05323A">
              <a:alpha val="95000"/>
            </a:srgbClr>
          </a:solidFill>
          <a:ln w="16510">
            <a:solidFill>
              <a:srgbClr val="1AB5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4" name="Text 36">
            <a:extLst>
              <a:ext uri="{FF2B5EF4-FFF2-40B4-BE49-F238E27FC236}">
                <a16:creationId xmlns:a16="http://schemas.microsoft.com/office/drawing/2014/main" id="{BC97F4A1-0993-6BA2-7DB0-5B84E59294EF}"/>
              </a:ext>
            </a:extLst>
          </p:cNvPr>
          <p:cNvSpPr/>
          <p:nvPr/>
        </p:nvSpPr>
        <p:spPr>
          <a:xfrm>
            <a:off x="7881943" y="5495302"/>
            <a:ext cx="2788921" cy="18031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950" b="1" dirty="0">
                <a:solidFill>
                  <a:srgbClr val="F6FAFF"/>
                </a:solidFill>
                <a:latin typeface="Inter" pitchFamily="34" charset="0"/>
                <a:ea typeface="Inter" pitchFamily="34" charset="-122"/>
              </a:rPr>
              <a:t>BATCHXPLORER LIVE</a:t>
            </a:r>
            <a:endParaRPr lang="en-US" sz="950" dirty="0"/>
          </a:p>
        </p:txBody>
      </p:sp>
      <p:sp>
        <p:nvSpPr>
          <p:cNvPr id="75" name="Text 37">
            <a:extLst>
              <a:ext uri="{FF2B5EF4-FFF2-40B4-BE49-F238E27FC236}">
                <a16:creationId xmlns:a16="http://schemas.microsoft.com/office/drawing/2014/main" id="{6725E724-C409-3807-B450-B0C33B023205}"/>
              </a:ext>
            </a:extLst>
          </p:cNvPr>
          <p:cNvSpPr/>
          <p:nvPr/>
        </p:nvSpPr>
        <p:spPr>
          <a:xfrm>
            <a:off x="7881944" y="5752457"/>
            <a:ext cx="1770917" cy="28258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r>
              <a:rPr lang="en-US" sz="600" dirty="0">
                <a:solidFill>
                  <a:srgbClr val="A1B3C7"/>
                </a:solidFill>
                <a:latin typeface="Inter" pitchFamily="34" charset="0"/>
                <a:ea typeface="Inter" pitchFamily="34" charset="-122"/>
              </a:rPr>
              <a:t>IoT Edge Hardware | MES/SFC workflows | Historian | Electronic Records | Validation-aware release governance</a:t>
            </a:r>
            <a:endParaRPr lang="en-US" sz="720" dirty="0"/>
          </a:p>
        </p:txBody>
      </p:sp>
      <p:pic>
        <p:nvPicPr>
          <p:cNvPr id="76" name="Picture 6" descr="Vector qr code example for smartphone scan | Premium Vector">
            <a:extLst>
              <a:ext uri="{FF2B5EF4-FFF2-40B4-BE49-F238E27FC236}">
                <a16:creationId xmlns:a16="http://schemas.microsoft.com/office/drawing/2014/main" id="{711D00F1-F525-F003-4878-F03FFCAF80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84583" y="5486654"/>
            <a:ext cx="673100" cy="67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7" name="Shape 35">
            <a:extLst>
              <a:ext uri="{FF2B5EF4-FFF2-40B4-BE49-F238E27FC236}">
                <a16:creationId xmlns:a16="http://schemas.microsoft.com/office/drawing/2014/main" id="{D61AB002-CD84-8AA7-746A-621D8072ECAE}"/>
              </a:ext>
            </a:extLst>
          </p:cNvPr>
          <p:cNvSpPr/>
          <p:nvPr/>
        </p:nvSpPr>
        <p:spPr>
          <a:xfrm>
            <a:off x="1216151" y="5347716"/>
            <a:ext cx="5373402" cy="960120"/>
          </a:xfrm>
          <a:prstGeom prst="roundRect">
            <a:avLst/>
          </a:prstGeom>
          <a:solidFill>
            <a:srgbClr val="05323A">
              <a:alpha val="95000"/>
            </a:srgbClr>
          </a:solidFill>
          <a:ln w="16510">
            <a:solidFill>
              <a:srgbClr val="1AB5FF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78" name="Text 36">
            <a:extLst>
              <a:ext uri="{FF2B5EF4-FFF2-40B4-BE49-F238E27FC236}">
                <a16:creationId xmlns:a16="http://schemas.microsoft.com/office/drawing/2014/main" id="{C7784E6C-BFE9-039A-C4F3-3CF5B7C4E29F}"/>
              </a:ext>
            </a:extLst>
          </p:cNvPr>
          <p:cNvSpPr/>
          <p:nvPr/>
        </p:nvSpPr>
        <p:spPr>
          <a:xfrm>
            <a:off x="1444751" y="5530596"/>
            <a:ext cx="2788921" cy="18031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950" b="1" dirty="0">
                <a:solidFill>
                  <a:srgbClr val="F6FAFF"/>
                </a:solidFill>
                <a:latin typeface="Inter" pitchFamily="34" charset="0"/>
                <a:ea typeface="Inter" pitchFamily="34" charset="-122"/>
              </a:rPr>
              <a:t>Request alpha access or schedule a demo</a:t>
            </a:r>
            <a:endParaRPr lang="en-US" sz="950" dirty="0"/>
          </a:p>
        </p:txBody>
      </p:sp>
      <p:sp>
        <p:nvSpPr>
          <p:cNvPr id="79" name="Text 37">
            <a:extLst>
              <a:ext uri="{FF2B5EF4-FFF2-40B4-BE49-F238E27FC236}">
                <a16:creationId xmlns:a16="http://schemas.microsoft.com/office/drawing/2014/main" id="{CCA84A12-A755-15F4-B7C2-308B5AED7BC4}"/>
              </a:ext>
            </a:extLst>
          </p:cNvPr>
          <p:cNvSpPr/>
          <p:nvPr/>
        </p:nvSpPr>
        <p:spPr>
          <a:xfrm>
            <a:off x="1444751" y="5823204"/>
            <a:ext cx="4213099" cy="23926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sz="730">
                <a:solidFill>
                  <a:srgbClr val="B0BED7"/>
                </a:solidFill>
                <a:latin typeface="Aptos"/>
              </a:rPr>
              <a:t>Visit batchxplorer.live or contact sales@batchxplorer.live to request alpha access, review your process-development use case, and determine the right package path after alpha.</a:t>
            </a:r>
            <a:endParaRPr lang="en-US" sz="720" dirty="0"/>
          </a:p>
        </p:txBody>
      </p:sp>
      <p:sp>
        <p:nvSpPr>
          <p:cNvPr id="81" name="Text 7">
            <a:extLst>
              <a:ext uri="{FF2B5EF4-FFF2-40B4-BE49-F238E27FC236}">
                <a16:creationId xmlns:a16="http://schemas.microsoft.com/office/drawing/2014/main" id="{C1C1DBDB-74BD-A6F7-EC88-054B849B0E9C}"/>
              </a:ext>
            </a:extLst>
          </p:cNvPr>
          <p:cNvSpPr/>
          <p:nvPr/>
        </p:nvSpPr>
        <p:spPr>
          <a:xfrm>
            <a:off x="550926" y="1461245"/>
            <a:ext cx="5725922" cy="5928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buNone/>
            </a:pPr>
            <a:r>
              <a:rPr sz="680">
                <a:solidFill>
                  <a:srgbClr val="B0BED7"/>
                </a:solidFill>
                <a:latin typeface="Aptos"/>
              </a:rPr>
              <a:t>For teams requiring a digital process-development workflow with GMP-aware technical controls from day one, BATCHXPLORER Live provides a modern path from process visibility to validation-aware governance without a heavy-weight on-premise application stack or months of upfront validation/startup work.</a:t>
            </a:r>
            <a:endParaRPr lang="en-US" sz="900" dirty="0">
              <a:solidFill>
                <a:schemeClr val="bg1"/>
              </a:solidFill>
            </a:endParaRPr>
          </a:p>
        </p:txBody>
      </p:sp>
      <p:pic>
        <p:nvPicPr>
          <p:cNvPr id="88" name="Picture 87">
            <a:extLst>
              <a:ext uri="{FF2B5EF4-FFF2-40B4-BE49-F238E27FC236}">
                <a16:creationId xmlns:a16="http://schemas.microsoft.com/office/drawing/2014/main" id="{64274F1D-D5B1-218F-1E72-152F71A9B61B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2867" t="35596" r="68521" b="35021"/>
          <a:stretch>
            <a:fillRect/>
          </a:stretch>
        </p:blipFill>
        <p:spPr>
          <a:xfrm>
            <a:off x="11404120" y="5919019"/>
            <a:ext cx="600934" cy="618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5442441"/>
      </p:ext>
    </p:extLst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4048" y="164592"/>
            <a:ext cx="1325880" cy="52120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0716768" y="237744"/>
            <a:ext cx="100584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600" b="1">
                <a:solidFill>
                  <a:srgbClr val="00FFD5"/>
                </a:solidFill>
                <a:latin typeface="Aptos Display"/>
              </a:rPr>
              <a:t>PACKAGE PATH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11480" y="694944"/>
            <a:ext cx="7406640" cy="43891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600" b="1">
                <a:solidFill>
                  <a:srgbClr val="F5F8FF"/>
                </a:solidFill>
                <a:latin typeface="Aptos Display"/>
              </a:rPr>
              <a:t>Package ladder after alpha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11480" y="1078992"/>
            <a:ext cx="9875520" cy="31089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B0BED7"/>
                </a:solidFill>
                <a:latin typeface="Aptos Display"/>
              </a:rPr>
              <a:t>Prove value in a 90-day alpha, then convert based on actual module usage, site scope, gateways, and support model.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11480" y="1508760"/>
            <a:ext cx="2743200" cy="3794760"/>
          </a:xfrm>
          <a:prstGeom prst="roundRect">
            <a:avLst/>
          </a:prstGeom>
          <a:solidFill>
            <a:srgbClr val="061126"/>
          </a:solidFill>
          <a:ln w="15240">
            <a:solidFill>
              <a:srgbClr val="00DD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ounded Rectangle 9"/>
          <p:cNvSpPr/>
          <p:nvPr/>
        </p:nvSpPr>
        <p:spPr>
          <a:xfrm>
            <a:off x="576072" y="1673351"/>
            <a:ext cx="1234440" cy="210312"/>
          </a:xfrm>
          <a:prstGeom prst="roundRect">
            <a:avLst/>
          </a:prstGeom>
          <a:solidFill>
            <a:srgbClr val="042837"/>
          </a:solidFill>
          <a:ln w="10160">
            <a:solidFill>
              <a:srgbClr val="00DD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30936" y="1728216"/>
            <a:ext cx="1097280" cy="914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550" b="1">
                <a:solidFill>
                  <a:srgbClr val="00FFD5"/>
                </a:solidFill>
                <a:latin typeface="Aptos Display"/>
              </a:rPr>
              <a:t>FOUNDING ALPHA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76072" y="2020824"/>
            <a:ext cx="2414016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F5F8FF"/>
                </a:solidFill>
                <a:latin typeface="Aptos Display"/>
              </a:rPr>
              <a:t>Founding Alpha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76072" y="2386584"/>
            <a:ext cx="2414016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700" b="1">
                <a:solidFill>
                  <a:srgbClr val="F5F8FF"/>
                </a:solidFill>
                <a:latin typeface="Aptos Display"/>
              </a:rPr>
              <a:t>FREE / 90 DAYS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76072" y="2752344"/>
            <a:ext cx="2414016" cy="5943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869" b="0">
                <a:solidFill>
                  <a:srgbClr val="B0BED7"/>
                </a:solidFill>
                <a:latin typeface="Aptos Display"/>
              </a:rPr>
              <a:t>All modules exposed for qualified alpha teams. Use the alpha period to prove fit, collect feedback, and identify the correct paid package.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12648" y="3410711"/>
            <a:ext cx="2331720" cy="1737360"/>
          </a:xfrm>
          <a:prstGeom prst="rect">
            <a:avLst/>
          </a:prstGeom>
          <a:noFill/>
        </p:spPr>
        <p:txBody>
          <a:bodyPr wrap="square" lIns="25400" rIns="25400" tIns="0" bIns="0">
            <a:spAutoFit/>
          </a:bodyPr>
          <a:lstStyle/>
          <a:p>
            <a:pPr marL="160000" indent="-120000">
              <a:spcAft>
                <a:spcPts val="300"/>
              </a:spcAft>
              <a:defRPr sz="740">
                <a:solidFill>
                  <a:srgbClr val="D2DEF5"/>
                </a:solidFill>
                <a:latin typeface="Aptos"/>
              </a:defRPr>
            </a:pPr>
            <a:r>
              <a:t>Qualified alpha users</a:t>
            </a:r>
          </a:p>
          <a:p>
            <a:pPr marL="160000" indent="-120000">
              <a:spcAft>
                <a:spcPts val="300"/>
              </a:spcAft>
              <a:defRPr sz="740">
                <a:solidFill>
                  <a:srgbClr val="D2DEF5"/>
                </a:solidFill>
                <a:latin typeface="Aptos"/>
              </a:defRPr>
            </a:pPr>
            <a:r>
              <a:t>Live run review and suite visibility</a:t>
            </a:r>
          </a:p>
          <a:p>
            <a:pPr marL="160000" indent="-120000">
              <a:spcAft>
                <a:spcPts val="300"/>
              </a:spcAft>
              <a:defRPr sz="740">
                <a:solidFill>
                  <a:srgbClr val="D2DEF5"/>
                </a:solidFill>
                <a:latin typeface="Aptos"/>
              </a:defRPr>
            </a:pPr>
            <a:r>
              <a:t>Process Insight preview</a:t>
            </a:r>
          </a:p>
          <a:p>
            <a:pPr marL="160000" indent="-120000">
              <a:spcAft>
                <a:spcPts val="300"/>
              </a:spcAft>
              <a:defRPr sz="740">
                <a:solidFill>
                  <a:srgbClr val="D2DEF5"/>
                </a:solidFill>
                <a:latin typeface="Aptos"/>
              </a:defRPr>
            </a:pPr>
            <a:r>
              <a:t>Structured feedback sessions</a:t>
            </a:r>
          </a:p>
          <a:p>
            <a:pPr marL="160000" indent="-120000">
              <a:spcAft>
                <a:spcPts val="300"/>
              </a:spcAft>
              <a:defRPr sz="740">
                <a:solidFill>
                  <a:srgbClr val="D2DEF5"/>
                </a:solidFill>
                <a:latin typeface="Aptos"/>
              </a:defRPr>
            </a:pPr>
            <a:r>
              <a:t>Conversion review before day 90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3319272" y="1508760"/>
            <a:ext cx="2743200" cy="3794760"/>
          </a:xfrm>
          <a:prstGeom prst="roundRect">
            <a:avLst/>
          </a:prstGeom>
          <a:solidFill>
            <a:srgbClr val="061126"/>
          </a:solidFill>
          <a:ln w="15240">
            <a:solidFill>
              <a:srgbClr val="00FFD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ounded Rectangle 16"/>
          <p:cNvSpPr/>
          <p:nvPr/>
        </p:nvSpPr>
        <p:spPr>
          <a:xfrm>
            <a:off x="3483864" y="1673351"/>
            <a:ext cx="1234440" cy="210312"/>
          </a:xfrm>
          <a:prstGeom prst="roundRect">
            <a:avLst/>
          </a:prstGeom>
          <a:solidFill>
            <a:srgbClr val="042837"/>
          </a:solidFill>
          <a:ln w="10160">
            <a:solidFill>
              <a:srgbClr val="00FFD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3538728" y="1728216"/>
            <a:ext cx="1097280" cy="914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550" b="1">
                <a:solidFill>
                  <a:srgbClr val="00FFD5"/>
                </a:solidFill>
                <a:latin typeface="Aptos Display"/>
              </a:rPr>
              <a:t>PROCESS DEVELOPMENT STARTER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483864" y="2020824"/>
            <a:ext cx="2414016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F5F8FF"/>
                </a:solidFill>
                <a:latin typeface="Aptos Display"/>
              </a:rPr>
              <a:t>Process Development Starter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483864" y="2386584"/>
            <a:ext cx="2414016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700" b="1">
                <a:solidFill>
                  <a:srgbClr val="F5F8FF"/>
                </a:solidFill>
                <a:latin typeface="Aptos Display"/>
              </a:rPr>
              <a:t>$1,500 / mo+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483864" y="2752344"/>
            <a:ext cx="2414016" cy="5943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869" b="0">
                <a:solidFill>
                  <a:srgbClr val="B0BED7"/>
                </a:solidFill>
                <a:latin typeface="Aptos Display"/>
              </a:rPr>
              <a:t>Entry package for one suite or focused process-development group that needs live context and controlled review.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3520440" y="3410711"/>
            <a:ext cx="2331720" cy="1737360"/>
          </a:xfrm>
          <a:prstGeom prst="rect">
            <a:avLst/>
          </a:prstGeom>
          <a:noFill/>
        </p:spPr>
        <p:txBody>
          <a:bodyPr wrap="square" lIns="25400" rIns="25400" tIns="0" bIns="0">
            <a:spAutoFit/>
          </a:bodyPr>
          <a:lstStyle/>
          <a:p>
            <a:pPr marL="160000" indent="-120000">
              <a:spcAft>
                <a:spcPts val="300"/>
              </a:spcAft>
              <a:defRPr sz="740">
                <a:solidFill>
                  <a:srgbClr val="D2DEF5"/>
                </a:solidFill>
                <a:latin typeface="Aptos"/>
              </a:defRPr>
            </a:pPr>
            <a:r>
              <a:t>Up to 10 named users</a:t>
            </a:r>
          </a:p>
          <a:p>
            <a:pPr marL="160000" indent="-120000">
              <a:spcAft>
                <a:spcPts val="300"/>
              </a:spcAft>
              <a:defRPr sz="740">
                <a:solidFill>
                  <a:srgbClr val="D2DEF5"/>
                </a:solidFill>
                <a:latin typeface="Aptos"/>
              </a:defRPr>
            </a:pPr>
            <a:r>
              <a:t>1 edge gateway connection</a:t>
            </a:r>
          </a:p>
          <a:p>
            <a:pPr marL="160000" indent="-120000">
              <a:spcAft>
                <a:spcPts val="300"/>
              </a:spcAft>
              <a:defRPr sz="740">
                <a:solidFill>
                  <a:srgbClr val="D2DEF5"/>
                </a:solidFill>
                <a:latin typeface="Aptos"/>
              </a:defRPr>
            </a:pPr>
            <a:r>
              <a:t>20,000 tags per gateway</a:t>
            </a:r>
          </a:p>
          <a:p>
            <a:pPr marL="160000" indent="-120000">
              <a:spcAft>
                <a:spcPts val="300"/>
              </a:spcAft>
              <a:defRPr sz="740">
                <a:solidFill>
                  <a:srgbClr val="D2DEF5"/>
                </a:solidFill>
                <a:latin typeface="Aptos"/>
              </a:defRPr>
            </a:pPr>
            <a:r>
              <a:t>Free-run capture, charts, basic reports</a:t>
            </a:r>
          </a:p>
          <a:p>
            <a:pPr marL="160000" indent="-120000">
              <a:spcAft>
                <a:spcPts val="300"/>
              </a:spcAft>
              <a:defRPr sz="740">
                <a:solidFill>
                  <a:srgbClr val="D2DEF5"/>
                </a:solidFill>
                <a:latin typeface="Aptos"/>
              </a:defRPr>
            </a:pPr>
            <a:r>
              <a:t>Audit trail and equipment registry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6227064" y="1508760"/>
            <a:ext cx="2743200" cy="3794760"/>
          </a:xfrm>
          <a:prstGeom prst="roundRect">
            <a:avLst/>
          </a:prstGeom>
          <a:solidFill>
            <a:srgbClr val="061126"/>
          </a:solidFill>
          <a:ln w="15240">
            <a:solidFill>
              <a:srgbClr val="8456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Rectangle 23"/>
          <p:cNvSpPr/>
          <p:nvPr/>
        </p:nvSpPr>
        <p:spPr>
          <a:xfrm>
            <a:off x="6227064" y="1508760"/>
            <a:ext cx="2743200" cy="256032"/>
          </a:xfrm>
          <a:prstGeom prst="rect">
            <a:avLst/>
          </a:prstGeom>
          <a:solidFill>
            <a:srgbClr val="8456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6263640" y="1572768"/>
            <a:ext cx="2670048" cy="10972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650" b="1">
                <a:solidFill>
                  <a:srgbClr val="F5F8FF"/>
                </a:solidFill>
                <a:latin typeface="Aptos Display"/>
              </a:rPr>
              <a:t>MOST LIKELY PAID CONVERSION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6391656" y="1892807"/>
            <a:ext cx="1234440" cy="210312"/>
          </a:xfrm>
          <a:prstGeom prst="roundRect">
            <a:avLst/>
          </a:prstGeom>
          <a:solidFill>
            <a:srgbClr val="042837"/>
          </a:solidFill>
          <a:ln w="10160">
            <a:solidFill>
              <a:srgbClr val="8456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6446520" y="1947672"/>
            <a:ext cx="1097280" cy="914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550" b="1">
                <a:solidFill>
                  <a:srgbClr val="00FFD5"/>
                </a:solidFill>
                <a:latin typeface="Aptos Display"/>
              </a:rPr>
              <a:t>PILOT PLANT PRO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391656" y="2240279"/>
            <a:ext cx="2414016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F5F8FF"/>
                </a:solidFill>
                <a:latin typeface="Aptos Display"/>
              </a:rPr>
              <a:t>Pilot Plant Pro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391656" y="2606039"/>
            <a:ext cx="2414016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700" b="1">
                <a:solidFill>
                  <a:srgbClr val="F5F8FF"/>
                </a:solidFill>
                <a:latin typeface="Aptos Display"/>
              </a:rPr>
              <a:t>$4,500 / mo target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391656" y="2971800"/>
            <a:ext cx="2414016" cy="5943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869" b="0">
                <a:solidFill>
                  <a:srgbClr val="B0BED7"/>
                </a:solidFill>
                <a:latin typeface="Aptos Display"/>
              </a:rPr>
              <a:t>Main conversion package for pilot-plant teams that need workflow context, multiple gateways, and Process Insight.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428232" y="3630168"/>
            <a:ext cx="2331720" cy="1737360"/>
          </a:xfrm>
          <a:prstGeom prst="rect">
            <a:avLst/>
          </a:prstGeom>
          <a:noFill/>
        </p:spPr>
        <p:txBody>
          <a:bodyPr wrap="square" lIns="25400" rIns="25400" tIns="0" bIns="0">
            <a:spAutoFit/>
          </a:bodyPr>
          <a:lstStyle/>
          <a:p>
            <a:pPr marL="160000" indent="-120000">
              <a:spcAft>
                <a:spcPts val="300"/>
              </a:spcAft>
              <a:defRPr sz="740">
                <a:solidFill>
                  <a:srgbClr val="D2DEF5"/>
                </a:solidFill>
                <a:latin typeface="Aptos"/>
              </a:defRPr>
            </a:pPr>
            <a:r>
              <a:t>Up to 25 named users</a:t>
            </a:r>
          </a:p>
          <a:p>
            <a:pPr marL="160000" indent="-120000">
              <a:spcAft>
                <a:spcPts val="300"/>
              </a:spcAft>
              <a:defRPr sz="740">
                <a:solidFill>
                  <a:srgbClr val="D2DEF5"/>
                </a:solidFill>
                <a:latin typeface="Aptos"/>
              </a:defRPr>
            </a:pPr>
            <a:r>
              <a:t>Up to 3 edge gateway connections</a:t>
            </a:r>
          </a:p>
          <a:p>
            <a:pPr marL="160000" indent="-120000">
              <a:spcAft>
                <a:spcPts val="300"/>
              </a:spcAft>
              <a:defRPr sz="740">
                <a:solidFill>
                  <a:srgbClr val="D2DEF5"/>
                </a:solidFill>
                <a:latin typeface="Aptos"/>
              </a:defRPr>
            </a:pPr>
            <a:r>
              <a:t>Starter features + MES/SFC workflows</a:t>
            </a:r>
          </a:p>
          <a:p>
            <a:pPr marL="160000" indent="-120000">
              <a:spcAft>
                <a:spcPts val="300"/>
              </a:spcAft>
              <a:defRPr sz="740">
                <a:solidFill>
                  <a:srgbClr val="D2DEF5"/>
                </a:solidFill>
                <a:latin typeface="Aptos"/>
              </a:defRPr>
            </a:pPr>
            <a:r>
              <a:t>Process Insight baseline included</a:t>
            </a:r>
          </a:p>
          <a:p>
            <a:pPr marL="160000" indent="-120000">
              <a:spcAft>
                <a:spcPts val="300"/>
              </a:spcAft>
              <a:defRPr sz="740">
                <a:solidFill>
                  <a:srgbClr val="D2DEF5"/>
                </a:solidFill>
                <a:latin typeface="Aptos"/>
              </a:defRPr>
            </a:pPr>
            <a:r>
              <a:t>PI Web API connector launch promo / add-on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9134856" y="1508760"/>
            <a:ext cx="2743200" cy="3794760"/>
          </a:xfrm>
          <a:prstGeom prst="roundRect">
            <a:avLst/>
          </a:prstGeom>
          <a:solidFill>
            <a:srgbClr val="061126"/>
          </a:solidFill>
          <a:ln w="15240">
            <a:solidFill>
              <a:srgbClr val="FF426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Rounded Rectangle 32"/>
          <p:cNvSpPr/>
          <p:nvPr/>
        </p:nvSpPr>
        <p:spPr>
          <a:xfrm>
            <a:off x="9299448" y="1673351"/>
            <a:ext cx="1234440" cy="210312"/>
          </a:xfrm>
          <a:prstGeom prst="roundRect">
            <a:avLst/>
          </a:prstGeom>
          <a:solidFill>
            <a:srgbClr val="042837"/>
          </a:solidFill>
          <a:ln w="10160">
            <a:solidFill>
              <a:srgbClr val="FF426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9354312" y="1728216"/>
            <a:ext cx="1097280" cy="914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550" b="1">
                <a:solidFill>
                  <a:srgbClr val="F5F8FF"/>
                </a:solidFill>
                <a:latin typeface="Aptos Display"/>
              </a:rPr>
              <a:t>SCALE-UP / GMP OPS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9299448" y="2020824"/>
            <a:ext cx="2414016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F5F8FF"/>
                </a:solidFill>
                <a:latin typeface="Aptos Display"/>
              </a:rPr>
              <a:t>Scale-Up / GMP Ops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9299448" y="2386584"/>
            <a:ext cx="2414016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700" b="1">
                <a:solidFill>
                  <a:srgbClr val="F5F8FF"/>
                </a:solidFill>
                <a:latin typeface="Aptos Display"/>
              </a:rPr>
              <a:t>$7,500 / mo target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9299448" y="2752344"/>
            <a:ext cx="2414016" cy="5943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869" b="0">
                <a:solidFill>
                  <a:srgbClr val="B0BED7"/>
                </a:solidFill>
                <a:latin typeface="Aptos Display"/>
              </a:rPr>
              <a:t>Expansion package for regulated development, small-scale GMP, and scale-up teams that need stronger evidence governance.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9336024" y="3410711"/>
            <a:ext cx="2331720" cy="1737360"/>
          </a:xfrm>
          <a:prstGeom prst="rect">
            <a:avLst/>
          </a:prstGeom>
          <a:noFill/>
        </p:spPr>
        <p:txBody>
          <a:bodyPr wrap="square" lIns="25400" rIns="25400" tIns="0" bIns="0">
            <a:spAutoFit/>
          </a:bodyPr>
          <a:lstStyle/>
          <a:p>
            <a:pPr marL="160000" indent="-120000">
              <a:spcAft>
                <a:spcPts val="300"/>
              </a:spcAft>
              <a:defRPr sz="740">
                <a:solidFill>
                  <a:srgbClr val="D2DEF5"/>
                </a:solidFill>
                <a:latin typeface="Aptos"/>
              </a:defRPr>
            </a:pPr>
            <a:r>
              <a:t>Up to 50 named users</a:t>
            </a:r>
          </a:p>
          <a:p>
            <a:pPr marL="160000" indent="-120000">
              <a:spcAft>
                <a:spcPts val="300"/>
              </a:spcAft>
              <a:defRPr sz="740">
                <a:solidFill>
                  <a:srgbClr val="D2DEF5"/>
                </a:solidFill>
                <a:latin typeface="Aptos"/>
              </a:defRPr>
            </a:pPr>
            <a:r>
              <a:t>Multi-room / small-scale production</a:t>
            </a:r>
          </a:p>
          <a:p>
            <a:pPr marL="160000" indent="-120000">
              <a:spcAft>
                <a:spcPts val="300"/>
              </a:spcAft>
              <a:defRPr sz="740">
                <a:solidFill>
                  <a:srgbClr val="D2DEF5"/>
                </a:solidFill>
                <a:latin typeface="Aptos"/>
              </a:defRPr>
            </a:pPr>
            <a:r>
              <a:t>GMP package drafts and controlled evidence</a:t>
            </a:r>
          </a:p>
          <a:p>
            <a:pPr marL="160000" indent="-120000">
              <a:spcAft>
                <a:spcPts val="300"/>
              </a:spcAft>
              <a:defRPr sz="740">
                <a:solidFill>
                  <a:srgbClr val="D2DEF5"/>
                </a:solidFill>
                <a:latin typeface="Aptos"/>
              </a:defRPr>
            </a:pPr>
            <a:r>
              <a:t>Backup/restore evidence and system logs</a:t>
            </a:r>
          </a:p>
          <a:p>
            <a:pPr marL="160000" indent="-120000">
              <a:spcAft>
                <a:spcPts val="300"/>
              </a:spcAft>
              <a:defRPr sz="740">
                <a:solidFill>
                  <a:srgbClr val="D2DEF5"/>
                </a:solidFill>
                <a:latin typeface="Aptos"/>
              </a:defRPr>
            </a:pPr>
            <a:r>
              <a:t>Full Process Insight + CQA linkage roadmap</a:t>
            </a:r>
          </a:p>
        </p:txBody>
      </p:sp>
      <p:sp>
        <p:nvSpPr>
          <p:cNvPr id="39" name="Rounded Rectangle 38"/>
          <p:cNvSpPr/>
          <p:nvPr/>
        </p:nvSpPr>
        <p:spPr>
          <a:xfrm>
            <a:off x="411480" y="5532120"/>
            <a:ext cx="5120640" cy="566928"/>
          </a:xfrm>
          <a:prstGeom prst="roundRect">
            <a:avLst/>
          </a:prstGeom>
          <a:solidFill>
            <a:srgbClr val="051224"/>
          </a:solidFill>
          <a:ln w="15240">
            <a:solidFill>
              <a:srgbClr val="00DD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TextBox 39"/>
          <p:cNvSpPr txBox="1"/>
          <p:nvPr/>
        </p:nvSpPr>
        <p:spPr>
          <a:xfrm>
            <a:off x="566928" y="5641848"/>
            <a:ext cx="4754880" cy="12801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50" b="1">
                <a:solidFill>
                  <a:srgbClr val="F5F8FF"/>
                </a:solidFill>
                <a:latin typeface="Aptos Display"/>
              </a:rPr>
              <a:t>Edge Gateway Kit: $1,195 one-time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566928" y="5843016"/>
            <a:ext cx="4754880" cy="12801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750" b="0">
                <a:solidFill>
                  <a:srgbClr val="B0BED7"/>
                </a:solidFill>
                <a:latin typeface="Aptos Display"/>
              </a:rPr>
              <a:t>Includes provisioning and remote commissioning. 20,000 configured process tags per gateway.</a:t>
            </a:r>
          </a:p>
        </p:txBody>
      </p:sp>
      <p:sp>
        <p:nvSpPr>
          <p:cNvPr id="42" name="Rounded Rectangle 41"/>
          <p:cNvSpPr/>
          <p:nvPr/>
        </p:nvSpPr>
        <p:spPr>
          <a:xfrm>
            <a:off x="5687568" y="5532120"/>
            <a:ext cx="5394960" cy="566928"/>
          </a:xfrm>
          <a:prstGeom prst="roundRect">
            <a:avLst/>
          </a:prstGeom>
          <a:solidFill>
            <a:srgbClr val="051224"/>
          </a:solidFill>
          <a:ln w="15240">
            <a:solidFill>
              <a:srgbClr val="8456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3" name="TextBox 42"/>
          <p:cNvSpPr txBox="1"/>
          <p:nvPr/>
        </p:nvSpPr>
        <p:spPr>
          <a:xfrm>
            <a:off x="5833872" y="5641848"/>
            <a:ext cx="5029200" cy="12801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50" b="1">
                <a:solidFill>
                  <a:srgbClr val="F5F8FF"/>
                </a:solidFill>
                <a:latin typeface="Aptos Display"/>
              </a:rPr>
              <a:t>Enterprise / Network: custom quote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5833872" y="5843016"/>
            <a:ext cx="5029200" cy="12801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750" b="0">
                <a:solidFill>
                  <a:srgbClr val="B0BED7"/>
                </a:solidFill>
                <a:latin typeface="Aptos Display"/>
              </a:rPr>
              <a:t>Multi-site, private cloud/VPC, custom connectors, enterprise governance, and partner-led deployment.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411480" y="6309360"/>
            <a:ext cx="9326880" cy="16459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620" b="0">
                <a:solidFill>
                  <a:srgbClr val="B0BED7"/>
                </a:solidFill>
                <a:latin typeface="Aptos Display"/>
              </a:rPr>
              <a:t>On-site validation and installation support quoted separately by channel partners. Public website remains alpha-first; this slide supports qualification and proposal discussions.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11109960" y="6309360"/>
            <a:ext cx="640080" cy="16459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700" b="0">
                <a:solidFill>
                  <a:srgbClr val="00FFD5"/>
                </a:solidFill>
                <a:latin typeface="Aptos Display"/>
              </a:rPr>
              <a:t>8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0040" y="164592"/>
            <a:ext cx="1143000" cy="114300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297680" y="320040"/>
            <a:ext cx="1554480" cy="256032"/>
          </a:xfrm>
          <a:prstGeom prst="roundRect">
            <a:avLst/>
          </a:prstGeom>
          <a:solidFill>
            <a:srgbClr val="014E5D"/>
          </a:solidFill>
          <a:ln w="9525">
            <a:solidFill>
              <a:srgbClr val="00E2D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73152" rIns="73152" tIns="18288" bIns="18288"/>
          <a:lstStyle/>
          <a:p>
            <a:pPr algn="ctr"/>
            <a:r>
              <a:rPr sz="750" b="1">
                <a:solidFill>
                  <a:srgbClr val="00FFE6"/>
                </a:solidFill>
                <a:latin typeface="Aptos"/>
              </a:rPr>
              <a:t>OPTIONAL / APPENDIX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600200" y="749808"/>
            <a:ext cx="9875520" cy="41148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 algn="l"/>
            <a:r>
              <a:rPr sz="2400" b="1">
                <a:solidFill>
                  <a:srgbClr val="FFFFFF"/>
                </a:solidFill>
                <a:latin typeface="Aptos Display"/>
              </a:rPr>
              <a:t>Partner / Channel Model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600200" y="1170432"/>
            <a:ext cx="9875520" cy="41148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 algn="l"/>
            <a:r>
              <a:rPr sz="1300" b="0">
                <a:solidFill>
                  <a:srgbClr val="C8DEEC"/>
                </a:solidFill>
                <a:latin typeface="Aptos Display"/>
              </a:rPr>
              <a:t>Scale reach without absorbing on-site validation, installation, and custom integration scope.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48640" y="1783080"/>
            <a:ext cx="3520440" cy="1874519"/>
          </a:xfrm>
          <a:prstGeom prst="roundRect">
            <a:avLst/>
          </a:prstGeom>
          <a:solidFill>
            <a:srgbClr val="031121"/>
          </a:solidFill>
          <a:ln w="12700">
            <a:solidFill>
              <a:srgbClr val="00D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13232" y="1929384"/>
            <a:ext cx="3191256" cy="32004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300" b="1">
                <a:solidFill>
                  <a:srgbClr val="FFFFFF"/>
                </a:solidFill>
                <a:latin typeface="Aptos Display"/>
              </a:rPr>
              <a:t>Referral &amp; Co-Sell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13232" y="2377440"/>
            <a:ext cx="3191256" cy="112471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spcAft>
                <a:spcPts val="300"/>
              </a:spcAft>
              <a:defRPr sz="860">
                <a:solidFill>
                  <a:srgbClr val="DCEAF5"/>
                </a:solidFill>
                <a:latin typeface="Aptos"/>
              </a:defRPr>
            </a:pPr>
            <a:r>
              <a:t>• Register qualified alpha or paid opportunities before the sales process advances.</a:t>
            </a:r>
          </a:p>
          <a:p>
            <a:pPr>
              <a:spcAft>
                <a:spcPts val="300"/>
              </a:spcAft>
              <a:defRPr sz="860">
                <a:solidFill>
                  <a:srgbClr val="DCEAF5"/>
                </a:solidFill>
                <a:latin typeface="Aptos"/>
              </a:defRPr>
            </a:pPr>
            <a:r>
              <a:t>• Referral: 10% of first-year net SaaS ACV after close and payment.</a:t>
            </a:r>
          </a:p>
          <a:p>
            <a:pPr>
              <a:spcAft>
                <a:spcPts val="300"/>
              </a:spcAft>
              <a:defRPr sz="860">
                <a:solidFill>
                  <a:srgbClr val="DCEAF5"/>
                </a:solidFill>
                <a:latin typeface="Aptos"/>
              </a:defRPr>
            </a:pPr>
            <a:r>
              <a:t>• Partner-assisted co-sell: 15% of first-year net SaaS ACV when actively supporting discovery, demo, and data scope.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343400" y="1783080"/>
            <a:ext cx="3520440" cy="1874519"/>
          </a:xfrm>
          <a:prstGeom prst="roundRect">
            <a:avLst/>
          </a:prstGeom>
          <a:solidFill>
            <a:srgbClr val="031121"/>
          </a:solidFill>
          <a:ln w="12700">
            <a:solidFill>
              <a:srgbClr val="00FFB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507992" y="1929384"/>
            <a:ext cx="3191256" cy="32004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300" b="1">
                <a:solidFill>
                  <a:srgbClr val="FFFFFF"/>
                </a:solidFill>
                <a:latin typeface="Aptos Display"/>
              </a:rPr>
              <a:t>Implementation / Validation Services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507992" y="2377440"/>
            <a:ext cx="3191256" cy="112471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spcAft>
                <a:spcPts val="300"/>
              </a:spcAft>
              <a:defRPr sz="860">
                <a:solidFill>
                  <a:srgbClr val="DCEAF5"/>
                </a:solidFill>
                <a:latin typeface="Aptos"/>
              </a:defRPr>
            </a:pPr>
            <a:r>
              <a:t>• Partners quote and keep their own services revenue for installation, CSV/validation support, historian/edge integration, and site work.</a:t>
            </a:r>
          </a:p>
          <a:p>
            <a:pPr>
              <a:spcAft>
                <a:spcPts val="300"/>
              </a:spcAft>
              <a:defRPr sz="860">
                <a:solidFill>
                  <a:srgbClr val="DCEAF5"/>
                </a:solidFill>
                <a:latin typeface="Aptos"/>
              </a:defRPr>
            </a:pPr>
            <a:r>
              <a:t>• SaaS subscription does not include on-site validation, customer SOP execution, or installation services.</a:t>
            </a:r>
          </a:p>
          <a:p>
            <a:pPr>
              <a:spcAft>
                <a:spcPts val="300"/>
              </a:spcAft>
              <a:defRPr sz="860">
                <a:solidFill>
                  <a:srgbClr val="DCEAF5"/>
                </a:solidFill>
                <a:latin typeface="Aptos"/>
              </a:defRPr>
            </a:pPr>
            <a:r>
              <a:t>• Edge Gateway Kit remains separately priced at $1,195 one-time unless otherwise agreed.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8138160" y="1783080"/>
            <a:ext cx="3520440" cy="1874519"/>
          </a:xfrm>
          <a:prstGeom prst="roundRect">
            <a:avLst/>
          </a:prstGeom>
          <a:solidFill>
            <a:srgbClr val="031121"/>
          </a:solidFill>
          <a:ln w="12700">
            <a:solidFill>
              <a:srgbClr val="8B5CF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302752" y="1929384"/>
            <a:ext cx="3191256" cy="32004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300" b="1">
                <a:solidFill>
                  <a:srgbClr val="FFFFFF"/>
                </a:solidFill>
                <a:latin typeface="Aptos Display"/>
              </a:rPr>
              <a:t>Enterprise / Network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302752" y="2377440"/>
            <a:ext cx="3191256" cy="112471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spcAft>
                <a:spcPts val="300"/>
              </a:spcAft>
              <a:defRPr sz="860">
                <a:solidFill>
                  <a:srgbClr val="DCEAF5"/>
                </a:solidFill>
                <a:latin typeface="Aptos"/>
              </a:defRPr>
            </a:pPr>
            <a:r>
              <a:t>• Multi-site, private cloud/VPC, custom connector, or partner-led deployment packages remain custom quote.</a:t>
            </a:r>
          </a:p>
          <a:p>
            <a:pPr>
              <a:spcAft>
                <a:spcPts val="300"/>
              </a:spcAft>
              <a:defRPr sz="860">
                <a:solidFill>
                  <a:srgbClr val="DCEAF5"/>
                </a:solidFill>
                <a:latin typeface="Aptos"/>
              </a:defRPr>
            </a:pPr>
            <a:r>
              <a:t>• Reseller / VAR economics require a signed addendum; target margin or revenue share: 20%-25%.</a:t>
            </a:r>
          </a:p>
          <a:p>
            <a:pPr>
              <a:spcAft>
                <a:spcPts val="300"/>
              </a:spcAft>
              <a:defRPr sz="860">
                <a:solidFill>
                  <a:srgbClr val="DCEAF5"/>
                </a:solidFill>
                <a:latin typeface="Aptos"/>
              </a:defRPr>
            </a:pPr>
            <a:r>
              <a:t>• Optional renewal participation only if active partner-of-record support is documented.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48640" y="3858768"/>
            <a:ext cx="11109960" cy="786384"/>
          </a:xfrm>
          <a:prstGeom prst="roundRect">
            <a:avLst/>
          </a:prstGeom>
          <a:solidFill>
            <a:srgbClr val="04192C"/>
          </a:solidFill>
          <a:ln w="9525">
            <a:solidFill>
              <a:srgbClr val="00C4D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77240" y="3986784"/>
            <a:ext cx="1828800" cy="18288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 algn="l"/>
            <a:r>
              <a:rPr sz="1000" b="1">
                <a:solidFill>
                  <a:srgbClr val="00FFE6"/>
                </a:solidFill>
                <a:latin typeface="Aptos Display"/>
              </a:rPr>
              <a:t>Suggested economics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2514600" y="3968496"/>
            <a:ext cx="1993392" cy="475488"/>
          </a:xfrm>
          <a:prstGeom prst="roundRect">
            <a:avLst/>
          </a:prstGeom>
          <a:solidFill>
            <a:srgbClr val="062A41"/>
          </a:solidFill>
          <a:ln w="6350">
            <a:solidFill>
              <a:srgbClr val="00C2D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73152" tIns="36576"/>
          <a:lstStyle/>
          <a:p>
            <a:pPr algn="ctr"/>
            <a:r>
              <a:rPr sz="800" b="1">
                <a:solidFill>
                  <a:srgbClr val="FFFFFF"/>
                </a:solidFill>
              </a:rPr>
              <a:t>Referral
</a:t>
            </a:r>
            <a:r>
              <a:rPr sz="680">
                <a:solidFill>
                  <a:srgbClr val="C7DDED"/>
                </a:solidFill>
              </a:rPr>
              <a:t>10% first-year net SaaS ACV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4754880" y="3968496"/>
            <a:ext cx="1993392" cy="475488"/>
          </a:xfrm>
          <a:prstGeom prst="roundRect">
            <a:avLst/>
          </a:prstGeom>
          <a:solidFill>
            <a:srgbClr val="062A41"/>
          </a:solidFill>
          <a:ln w="6350">
            <a:solidFill>
              <a:srgbClr val="00C2D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73152" tIns="36576"/>
          <a:lstStyle/>
          <a:p>
            <a:pPr algn="ctr"/>
            <a:r>
              <a:rPr sz="800" b="1">
                <a:solidFill>
                  <a:srgbClr val="FFFFFF"/>
                </a:solidFill>
              </a:rPr>
              <a:t>Co-sell
</a:t>
            </a:r>
            <a:r>
              <a:rPr sz="680">
                <a:solidFill>
                  <a:srgbClr val="C7DDED"/>
                </a:solidFill>
              </a:rPr>
              <a:t>15% first-year net SaaS ACV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6995160" y="3968496"/>
            <a:ext cx="1993392" cy="475488"/>
          </a:xfrm>
          <a:prstGeom prst="roundRect">
            <a:avLst/>
          </a:prstGeom>
          <a:solidFill>
            <a:srgbClr val="062A41"/>
          </a:solidFill>
          <a:ln w="6350">
            <a:solidFill>
              <a:srgbClr val="00C2D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73152" tIns="36576"/>
          <a:lstStyle/>
          <a:p>
            <a:pPr algn="ctr"/>
            <a:r>
              <a:rPr sz="800" b="1">
                <a:solidFill>
                  <a:srgbClr val="FFFFFF"/>
                </a:solidFill>
              </a:rPr>
              <a:t>VAR / Reseller
</a:t>
            </a:r>
            <a:r>
              <a:rPr sz="680">
                <a:solidFill>
                  <a:srgbClr val="C7DDED"/>
                </a:solidFill>
              </a:rPr>
              <a:t>20%-25% by addendum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9235440" y="3968496"/>
            <a:ext cx="1993392" cy="475488"/>
          </a:xfrm>
          <a:prstGeom prst="roundRect">
            <a:avLst/>
          </a:prstGeom>
          <a:solidFill>
            <a:srgbClr val="062A41"/>
          </a:solidFill>
          <a:ln w="6350">
            <a:solidFill>
              <a:srgbClr val="00C2D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73152" tIns="36576"/>
          <a:lstStyle/>
          <a:p>
            <a:pPr algn="ctr"/>
            <a:r>
              <a:rPr sz="800" b="1">
                <a:solidFill>
                  <a:srgbClr val="FFFFFF"/>
                </a:solidFill>
              </a:rPr>
              <a:t>Renewal
</a:t>
            </a:r>
            <a:r>
              <a:rPr sz="680">
                <a:solidFill>
                  <a:srgbClr val="C7DDED"/>
                </a:solidFill>
              </a:rPr>
              <a:t>0% default / optional 5% active partner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548640" y="4846320"/>
            <a:ext cx="11109960" cy="1143000"/>
          </a:xfrm>
          <a:prstGeom prst="roundRect">
            <a:avLst/>
          </a:prstGeom>
          <a:solidFill>
            <a:srgbClr val="031121"/>
          </a:solidFill>
          <a:ln w="12700">
            <a:solidFill>
              <a:srgbClr val="FF009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713232" y="4992624"/>
            <a:ext cx="10780776" cy="32004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300" b="1">
                <a:solidFill>
                  <a:srgbClr val="FFFFFF"/>
                </a:solidFill>
                <a:latin typeface="Aptos Display"/>
              </a:rPr>
              <a:t>Commercial guardrails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13232" y="5440680"/>
            <a:ext cx="10780776" cy="39319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spcAft>
                <a:spcPts val="300"/>
              </a:spcAft>
              <a:defRPr sz="860">
                <a:solidFill>
                  <a:srgbClr val="DCEAF5"/>
                </a:solidFill>
                <a:latin typeface="Aptos"/>
              </a:defRPr>
            </a:pPr>
            <a:r>
              <a:t>• BATCHXPLORER retains SaaS pricing, product claims, customer terms, IP, roadmap, and support control.</a:t>
            </a:r>
          </a:p>
          <a:p>
            <a:pPr>
              <a:spcAft>
                <a:spcPts val="300"/>
              </a:spcAft>
              <a:defRPr sz="860">
                <a:solidFill>
                  <a:srgbClr val="DCEAF5"/>
                </a:solidFill>
                <a:latin typeface="Aptos"/>
              </a:defRPr>
            </a:pPr>
            <a:r>
              <a:t>• Partners may not bind Theloris, promise custom source-code forks, guarantee compliance, or claim automated QA batch release / product disposition.</a:t>
            </a:r>
          </a:p>
          <a:p>
            <a:pPr>
              <a:spcAft>
                <a:spcPts val="300"/>
              </a:spcAft>
              <a:defRPr sz="860">
                <a:solidFill>
                  <a:srgbClr val="DCEAF5"/>
                </a:solidFill>
                <a:latin typeface="Aptos"/>
              </a:defRPr>
            </a:pPr>
            <a:r>
              <a:t>• Best-fit partners: automation SIs, historian/data consultants, CSV/validation consultants, life-sciences engineering firms, and process-development advisors.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48640" y="6373368"/>
            <a:ext cx="7498079" cy="18288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 algn="l"/>
            <a:r>
              <a:rPr sz="750" b="0">
                <a:solidFill>
                  <a:srgbClr val="A5BED2"/>
                </a:solidFill>
                <a:latin typeface="Aptos Display"/>
              </a:rPr>
              <a:t>BATCHXPLORER LIVE | Partner-enabled alpha → Pro / Scale conversion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0698480" y="6373368"/>
            <a:ext cx="731520" cy="182880"/>
          </a:xfrm>
          <a:prstGeom prst="rect">
            <a:avLst/>
          </a:prstGeom>
          <a:noFill/>
        </p:spPr>
        <p:txBody>
          <a:bodyPr wrap="none" lIns="45720" rIns="45720" tIns="18288" bIns="18288">
            <a:spAutoFit/>
          </a:bodyPr>
          <a:lstStyle/>
          <a:p>
            <a:pPr algn="l"/>
            <a:r>
              <a:rPr sz="800" b="0">
                <a:solidFill>
                  <a:srgbClr val="A5BED2"/>
                </a:solidFill>
                <a:latin typeface="Aptos Display"/>
              </a:rPr>
              <a:t>9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982</TotalTime>
  <Words>1342</Words>
  <Application>Microsoft Macintosh PowerPoint</Application>
  <PresentationFormat>Widescreen</PresentationFormat>
  <Paragraphs>183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Aptos</vt:lpstr>
      <vt:lpstr>Aptos Display</vt:lpstr>
      <vt:lpstr>Arial</vt:lpstr>
      <vt:lpstr>Inter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Terence C. Morrison</dc:creator>
  <cp:lastModifiedBy>Terence C. Morrison</cp:lastModifiedBy>
  <cp:revision>16</cp:revision>
  <cp:lastPrinted>2026-06-05T20:36:26Z</cp:lastPrinted>
  <dcterms:created xsi:type="dcterms:W3CDTF">2026-06-04T16:27:58Z</dcterms:created>
  <dcterms:modified xsi:type="dcterms:W3CDTF">2026-06-12T14:56:37Z</dcterms:modified>
</cp:coreProperties>
</file>