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webp" ContentType="image/webp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notesMasterIdLst>
    <p:notesMasterId r:id="rId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notesMaster" Target="notesMasters/notesMaster1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webp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4101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hostinger_v24/assets/img/background.webp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020914">
              <a:alpha val="92000"/>
            </a:srgbClr>
          </a:solidFill>
          <a:ln w="12700">
            <a:solidFill>
              <a:srgbClr val="020914">
                <a:alpha val="0"/>
              </a:srgbClr>
            </a:solidFill>
            <a:prstDash val="solid"/>
          </a:ln>
        </p:spPr>
      </p:sp>
      <p:pic>
        <p:nvPicPr>
          <p:cNvPr id="4" name="Image 1" descr="/mnt/data/69575717-6e04-40c0-87f6-1852023ee7cb.png">    </p:cNvPr>
          <p:cNvPicPr>
            <a:picLocks noChangeAspect="1"/>
          </p:cNvPicPr>
          <p:nvPr/>
        </p:nvPicPr>
        <p:blipFill>
          <a:blip r:embed="rId2"/>
          <a:srcRect l="25738" r="25738" t="0" b="0"/>
          <a:stretch/>
        </p:blipFill>
        <p:spPr>
          <a:xfrm>
            <a:off x="0" y="0"/>
            <a:ext cx="7635240" cy="82296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0" y="0"/>
            <a:ext cx="7635240" cy="8229600"/>
          </a:xfrm>
          <a:prstGeom prst="rect">
            <a:avLst/>
          </a:prstGeom>
          <a:solidFill>
            <a:srgbClr val="03111F">
              <a:alpha val="85000"/>
            </a:srgbClr>
          </a:solidFill>
          <a:ln w="12700">
            <a:solidFill>
              <a:srgbClr val="03111F">
                <a:alpha val="0"/>
              </a:srgbClr>
            </a:solidFill>
            <a:prstDash val="solid"/>
          </a:ln>
        </p:spPr>
      </p:sp>
      <p:sp>
        <p:nvSpPr>
          <p:cNvPr id="6" name="Shape 2"/>
          <p:cNvSpPr/>
          <p:nvPr/>
        </p:nvSpPr>
        <p:spPr>
          <a:xfrm>
            <a:off x="7635240" y="0"/>
            <a:ext cx="18288" cy="8229600"/>
          </a:xfrm>
          <a:prstGeom prst="rect">
            <a:avLst/>
          </a:prstGeom>
          <a:solidFill>
            <a:srgbClr val="15D5FF">
              <a:alpha val="50000"/>
            </a:srgbClr>
          </a:solidFill>
          <a:ln w="12700">
            <a:solidFill>
              <a:srgbClr val="15D5FF">
                <a:alpha val="0"/>
              </a:srgbClr>
            </a:solidFill>
            <a:prstDash val="solid"/>
          </a:ln>
        </p:spPr>
      </p:sp>
      <p:pic>
        <p:nvPicPr>
          <p:cNvPr id="7" name="Image 2" descr="/mnt/data/hostinger_v24/assets/img/batchxplorer-logo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347472"/>
            <a:ext cx="2651760" cy="604601"/>
          </a:xfrm>
          <a:prstGeom prst="rect">
            <a:avLst/>
          </a:prstGeom>
        </p:spPr>
      </p:pic>
      <p:sp>
        <p:nvSpPr>
          <p:cNvPr id="8" name="Shape 3"/>
          <p:cNvSpPr/>
          <p:nvPr/>
        </p:nvSpPr>
        <p:spPr>
          <a:xfrm>
            <a:off x="621792" y="1078992"/>
            <a:ext cx="2514600" cy="310896"/>
          </a:xfrm>
          <a:prstGeom prst="roundRect">
            <a:avLst>
              <a:gd name="adj" fmla="val 23529"/>
            </a:avLst>
          </a:prstGeom>
          <a:solidFill>
            <a:srgbClr val="053046"/>
          </a:solidFill>
          <a:ln w="12700">
            <a:solidFill>
              <a:srgbClr val="1FFFE0">
                <a:alpha val="90000"/>
              </a:srgbClr>
            </a:solidFill>
            <a:prstDash val="solid"/>
          </a:ln>
        </p:spPr>
      </p:sp>
      <p:sp>
        <p:nvSpPr>
          <p:cNvPr id="9" name="Text 4"/>
          <p:cNvSpPr/>
          <p:nvPr/>
        </p:nvSpPr>
        <p:spPr>
          <a:xfrm>
            <a:off x="731520" y="1147572"/>
            <a:ext cx="2331720" cy="1463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780" b="1" dirty="0">
                <a:solidFill>
                  <a:srgbClr val="1FFFE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●  CHANNEL PARTNER PROGRAM</a:t>
            </a:r>
            <a:endParaRPr lang="en-US" sz="780" dirty="0"/>
          </a:p>
        </p:txBody>
      </p:sp>
      <p:sp>
        <p:nvSpPr>
          <p:cNvPr id="10" name="Text 5"/>
          <p:cNvSpPr/>
          <p:nvPr/>
        </p:nvSpPr>
        <p:spPr>
          <a:xfrm>
            <a:off x="621792" y="1554480"/>
            <a:ext cx="6537960" cy="23317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338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Help customers review</a:t>
            </a:r>
            <a:endParaRPr lang="en-US" sz="3380" dirty="0"/>
          </a:p>
          <a:p>
            <a:pPr indent="0" marL="0">
              <a:buNone/>
            </a:pPr>
            <a:r>
              <a:rPr lang="en-US" sz="338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runs faster. Create</a:t>
            </a:r>
            <a:endParaRPr lang="en-US" sz="3380" dirty="0"/>
          </a:p>
          <a:p>
            <a:pPr indent="0" marL="0">
              <a:buNone/>
            </a:pPr>
            <a:r>
              <a:rPr lang="en-US" sz="338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software + services</a:t>
            </a:r>
            <a:endParaRPr lang="en-US" sz="3380" dirty="0"/>
          </a:p>
          <a:p>
            <a:pPr indent="0" marL="0">
              <a:buNone/>
            </a:pPr>
            <a:r>
              <a:rPr lang="en-US" sz="338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revenue.</a:t>
            </a:r>
            <a:endParaRPr lang="en-US" sz="3380" dirty="0"/>
          </a:p>
        </p:txBody>
      </p:sp>
      <p:sp>
        <p:nvSpPr>
          <p:cNvPr id="11" name="Text 6"/>
          <p:cNvSpPr/>
          <p:nvPr/>
        </p:nvSpPr>
        <p:spPr>
          <a:xfrm>
            <a:off x="658368" y="4069080"/>
            <a:ext cx="62179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420" dirty="0">
                <a:solidFill>
                  <a:srgbClr val="E4EDF8"/>
                </a:solidFill>
              </a:rPr>
              <a:t>BATCHXPLORER partners connect process data, scope real run-review pain, attach implementation and validation services, and qualify the right package for paid conversion.</a:t>
            </a:r>
            <a:endParaRPr lang="en-US" sz="1420" dirty="0"/>
          </a:p>
        </p:txBody>
      </p:sp>
      <p:sp>
        <p:nvSpPr>
          <p:cNvPr id="12" name="Shape 7"/>
          <p:cNvSpPr/>
          <p:nvPr/>
        </p:nvSpPr>
        <p:spPr>
          <a:xfrm>
            <a:off x="658368" y="5257800"/>
            <a:ext cx="1828800" cy="987552"/>
          </a:xfrm>
          <a:prstGeom prst="roundRect">
            <a:avLst>
              <a:gd name="adj" fmla="val 5556"/>
            </a:avLst>
          </a:prstGeom>
          <a:solidFill>
            <a:srgbClr val="061B2D">
              <a:alpha val="94000"/>
            </a:srgbClr>
          </a:solidFill>
          <a:ln w="10160">
            <a:solidFill>
              <a:srgbClr val="24526B">
                <a:alpha val="65000"/>
              </a:srgbClr>
            </a:solidFill>
            <a:prstDash val="solid"/>
          </a:ln>
        </p:spPr>
      </p:sp>
      <p:sp>
        <p:nvSpPr>
          <p:cNvPr id="13" name="Text 8"/>
          <p:cNvSpPr/>
          <p:nvPr/>
        </p:nvSpPr>
        <p:spPr>
          <a:xfrm>
            <a:off x="822960" y="5394960"/>
            <a:ext cx="14996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b="1" dirty="0">
                <a:solidFill>
                  <a:srgbClr val="F7FAFF"/>
                </a:solidFill>
              </a:rPr>
              <a:t>Sell SaaS</a:t>
            </a:r>
            <a:endParaRPr lang="en-US" sz="940" dirty="0"/>
          </a:p>
        </p:txBody>
      </p:sp>
      <p:sp>
        <p:nvSpPr>
          <p:cNvPr id="14" name="Text 9"/>
          <p:cNvSpPr/>
          <p:nvPr/>
        </p:nvSpPr>
        <p:spPr>
          <a:xfrm>
            <a:off x="822960" y="5641848"/>
            <a:ext cx="14996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10" dirty="0">
                <a:solidFill>
                  <a:srgbClr val="B9C8DA"/>
                </a:solidFill>
              </a:rPr>
              <a:t>Referral and co-sell revenue tied to paid subscriptions.</a:t>
            </a:r>
            <a:endParaRPr lang="en-US" sz="710" dirty="0"/>
          </a:p>
        </p:txBody>
      </p:sp>
      <p:sp>
        <p:nvSpPr>
          <p:cNvPr id="15" name="Shape 10"/>
          <p:cNvSpPr/>
          <p:nvPr/>
        </p:nvSpPr>
        <p:spPr>
          <a:xfrm>
            <a:off x="768096" y="5367528"/>
            <a:ext cx="54864" cy="54864"/>
          </a:xfrm>
          <a:prstGeom prst="arc">
            <a:avLst/>
          </a:prstGeom>
          <a:noFill/>
          <a:ln w="25400">
            <a:solidFill>
              <a:srgbClr val="19D5FF"/>
            </a:solidFill>
            <a:prstDash val="solid"/>
          </a:ln>
        </p:spPr>
      </p:sp>
      <p:sp>
        <p:nvSpPr>
          <p:cNvPr id="16" name="Shape 11"/>
          <p:cNvSpPr/>
          <p:nvPr/>
        </p:nvSpPr>
        <p:spPr>
          <a:xfrm>
            <a:off x="2651760" y="5257800"/>
            <a:ext cx="1828800" cy="987552"/>
          </a:xfrm>
          <a:prstGeom prst="roundRect">
            <a:avLst>
              <a:gd name="adj" fmla="val 5556"/>
            </a:avLst>
          </a:prstGeom>
          <a:solidFill>
            <a:srgbClr val="061B2D">
              <a:alpha val="94000"/>
            </a:srgbClr>
          </a:solidFill>
          <a:ln w="10160">
            <a:solidFill>
              <a:srgbClr val="24526B">
                <a:alpha val="65000"/>
              </a:srgbClr>
            </a:solidFill>
            <a:prstDash val="solid"/>
          </a:ln>
        </p:spPr>
      </p:sp>
      <p:sp>
        <p:nvSpPr>
          <p:cNvPr id="17" name="Text 12"/>
          <p:cNvSpPr/>
          <p:nvPr/>
        </p:nvSpPr>
        <p:spPr>
          <a:xfrm>
            <a:off x="2816352" y="5394960"/>
            <a:ext cx="14996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b="1" dirty="0">
                <a:solidFill>
                  <a:srgbClr val="F7FAFF"/>
                </a:solidFill>
              </a:rPr>
              <a:t>Attach services</a:t>
            </a:r>
            <a:endParaRPr lang="en-US" sz="940" dirty="0"/>
          </a:p>
        </p:txBody>
      </p:sp>
      <p:sp>
        <p:nvSpPr>
          <p:cNvPr id="18" name="Text 13"/>
          <p:cNvSpPr/>
          <p:nvPr/>
        </p:nvSpPr>
        <p:spPr>
          <a:xfrm>
            <a:off x="2816352" y="5641848"/>
            <a:ext cx="14996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10" dirty="0">
                <a:solidFill>
                  <a:srgbClr val="B9C8DA"/>
                </a:solidFill>
              </a:rPr>
              <a:t>Edge, historian, validation, SOP, training, and support services.</a:t>
            </a:r>
            <a:endParaRPr lang="en-US" sz="710" dirty="0"/>
          </a:p>
        </p:txBody>
      </p:sp>
      <p:sp>
        <p:nvSpPr>
          <p:cNvPr id="19" name="Shape 14"/>
          <p:cNvSpPr/>
          <p:nvPr/>
        </p:nvSpPr>
        <p:spPr>
          <a:xfrm>
            <a:off x="2761488" y="5367528"/>
            <a:ext cx="54864" cy="54864"/>
          </a:xfrm>
          <a:prstGeom prst="arc">
            <a:avLst/>
          </a:prstGeom>
          <a:noFill/>
          <a:ln w="25400">
            <a:solidFill>
              <a:srgbClr val="8B5CF6"/>
            </a:solidFill>
            <a:prstDash val="solid"/>
          </a:ln>
        </p:spPr>
      </p:sp>
      <p:sp>
        <p:nvSpPr>
          <p:cNvPr id="20" name="Shape 15"/>
          <p:cNvSpPr/>
          <p:nvPr/>
        </p:nvSpPr>
        <p:spPr>
          <a:xfrm>
            <a:off x="4645152" y="5257800"/>
            <a:ext cx="1828800" cy="987552"/>
          </a:xfrm>
          <a:prstGeom prst="roundRect">
            <a:avLst>
              <a:gd name="adj" fmla="val 5556"/>
            </a:avLst>
          </a:prstGeom>
          <a:solidFill>
            <a:srgbClr val="061B2D">
              <a:alpha val="94000"/>
            </a:srgbClr>
          </a:solidFill>
          <a:ln w="10160">
            <a:solidFill>
              <a:srgbClr val="24526B">
                <a:alpha val="65000"/>
              </a:srgbClr>
            </a:solidFill>
            <a:prstDash val="solid"/>
          </a:ln>
        </p:spPr>
      </p:sp>
      <p:sp>
        <p:nvSpPr>
          <p:cNvPr id="21" name="Text 16"/>
          <p:cNvSpPr/>
          <p:nvPr/>
        </p:nvSpPr>
        <p:spPr>
          <a:xfrm>
            <a:off x="4809744" y="5394960"/>
            <a:ext cx="1499616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40" b="1" dirty="0">
                <a:solidFill>
                  <a:srgbClr val="F7FAFF"/>
                </a:solidFill>
              </a:rPr>
              <a:t>Protect scope</a:t>
            </a:r>
            <a:endParaRPr lang="en-US" sz="940" dirty="0"/>
          </a:p>
        </p:txBody>
      </p:sp>
      <p:sp>
        <p:nvSpPr>
          <p:cNvPr id="22" name="Text 17"/>
          <p:cNvSpPr/>
          <p:nvPr/>
        </p:nvSpPr>
        <p:spPr>
          <a:xfrm>
            <a:off x="4809744" y="5641848"/>
            <a:ext cx="1499616" cy="51206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710" dirty="0">
                <a:solidFill>
                  <a:srgbClr val="B9C8DA"/>
                </a:solidFill>
              </a:rPr>
              <a:t>Guardrails prevent custom-source, free validation, and batch-release promises.</a:t>
            </a:r>
            <a:endParaRPr lang="en-US" sz="710" dirty="0"/>
          </a:p>
        </p:txBody>
      </p:sp>
      <p:sp>
        <p:nvSpPr>
          <p:cNvPr id="23" name="Shape 18"/>
          <p:cNvSpPr/>
          <p:nvPr/>
        </p:nvSpPr>
        <p:spPr>
          <a:xfrm>
            <a:off x="4754880" y="5367528"/>
            <a:ext cx="54864" cy="54864"/>
          </a:xfrm>
          <a:prstGeom prst="arc">
            <a:avLst/>
          </a:prstGeom>
          <a:noFill/>
          <a:ln w="25400">
            <a:solidFill>
              <a:srgbClr val="F7C953"/>
            </a:solidFill>
            <a:prstDash val="solid"/>
          </a:ln>
        </p:spPr>
      </p:sp>
      <p:sp>
        <p:nvSpPr>
          <p:cNvPr id="24" name="Text 19"/>
          <p:cNvSpPr/>
          <p:nvPr/>
        </p:nvSpPr>
        <p:spPr>
          <a:xfrm>
            <a:off x="658368" y="6995160"/>
            <a:ext cx="62179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950" b="1" dirty="0">
                <a:solidFill>
                  <a:srgbClr val="19D5FF"/>
                </a:solidFill>
              </a:rPr>
              <a:t>Partner motion: register deal → demo → package fit → services SOW → deployment → ongoing support</a:t>
            </a:r>
            <a:endParaRPr lang="en-US" sz="950" dirty="0"/>
          </a:p>
        </p:txBody>
      </p:sp>
      <p:sp>
        <p:nvSpPr>
          <p:cNvPr id="25" name="Text 20"/>
          <p:cNvSpPr/>
          <p:nvPr/>
        </p:nvSpPr>
        <p:spPr>
          <a:xfrm>
            <a:off x="8092440" y="475488"/>
            <a:ext cx="5943600" cy="58521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26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A partner model built for software + services</a:t>
            </a:r>
            <a:endParaRPr lang="en-US" sz="2600" dirty="0"/>
          </a:p>
        </p:txBody>
      </p:sp>
      <p:sp>
        <p:nvSpPr>
          <p:cNvPr id="26" name="Text 21"/>
          <p:cNvSpPr/>
          <p:nvPr/>
        </p:nvSpPr>
        <p:spPr>
          <a:xfrm>
            <a:off x="8110728" y="1078992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120" dirty="0">
                <a:solidFill>
                  <a:srgbClr val="D7E2F1"/>
                </a:solidFill>
              </a:rPr>
              <a:t>Partners bring customer trust, technical delivery, and local support while Theloris provides the platform, packaging, and co-sell motion.</a:t>
            </a:r>
            <a:endParaRPr lang="en-US" sz="1120" dirty="0"/>
          </a:p>
        </p:txBody>
      </p:sp>
      <p:sp>
        <p:nvSpPr>
          <p:cNvPr id="27" name="Shape 22"/>
          <p:cNvSpPr/>
          <p:nvPr/>
        </p:nvSpPr>
        <p:spPr>
          <a:xfrm>
            <a:off x="8065008" y="1737360"/>
            <a:ext cx="5989320" cy="987552"/>
          </a:xfrm>
          <a:prstGeom prst="roundRect">
            <a:avLst>
              <a:gd name="adj" fmla="val 7407"/>
            </a:avLst>
          </a:prstGeom>
          <a:solidFill>
            <a:srgbClr val="091728">
              <a:alpha val="96000"/>
            </a:srgbClr>
          </a:solidFill>
          <a:ln w="12700">
            <a:solidFill>
              <a:srgbClr val="1D4B63">
                <a:alpha val="80000"/>
              </a:srgbClr>
            </a:solidFill>
            <a:prstDash val="solid"/>
          </a:ln>
        </p:spPr>
      </p:sp>
      <p:sp>
        <p:nvSpPr>
          <p:cNvPr id="28" name="Shape 23"/>
          <p:cNvSpPr/>
          <p:nvPr/>
        </p:nvSpPr>
        <p:spPr>
          <a:xfrm>
            <a:off x="8266176" y="1938528"/>
            <a:ext cx="64008" cy="585216"/>
          </a:xfrm>
          <a:prstGeom prst="rect">
            <a:avLst/>
          </a:prstGeom>
          <a:solidFill>
            <a:srgbClr val="19D5FF"/>
          </a:solidFill>
          <a:ln w="12700">
            <a:solidFill>
              <a:srgbClr val="19D5FF">
                <a:alpha val="0"/>
              </a:srgbClr>
            </a:solidFill>
            <a:prstDash val="solid"/>
          </a:ln>
        </p:spPr>
      </p:sp>
      <p:sp>
        <p:nvSpPr>
          <p:cNvPr id="29" name="Text 24"/>
          <p:cNvSpPr/>
          <p:nvPr/>
        </p:nvSpPr>
        <p:spPr>
          <a:xfrm>
            <a:off x="8476488" y="1947672"/>
            <a:ext cx="5303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Partner paths</a:t>
            </a:r>
            <a:endParaRPr lang="en-US" sz="1900" dirty="0"/>
          </a:p>
        </p:txBody>
      </p:sp>
      <p:sp>
        <p:nvSpPr>
          <p:cNvPr id="30" name="Text 25"/>
          <p:cNvSpPr/>
          <p:nvPr/>
        </p:nvSpPr>
        <p:spPr>
          <a:xfrm>
            <a:off x="8476488" y="2368296"/>
            <a:ext cx="530352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8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Referral • Co-sell • Implementation / Validation • Enterprise / Network. Choose the path that matches your customer access and delivery capability.</a:t>
            </a:r>
            <a:endParaRPr lang="en-US" sz="940" dirty="0"/>
          </a:p>
        </p:txBody>
      </p:sp>
      <p:sp>
        <p:nvSpPr>
          <p:cNvPr id="31" name="Shape 26"/>
          <p:cNvSpPr/>
          <p:nvPr/>
        </p:nvSpPr>
        <p:spPr>
          <a:xfrm>
            <a:off x="8065008" y="2926080"/>
            <a:ext cx="5989320" cy="987552"/>
          </a:xfrm>
          <a:prstGeom prst="roundRect">
            <a:avLst>
              <a:gd name="adj" fmla="val 7407"/>
            </a:avLst>
          </a:prstGeom>
          <a:solidFill>
            <a:srgbClr val="091728">
              <a:alpha val="96000"/>
            </a:srgbClr>
          </a:solidFill>
          <a:ln w="12700">
            <a:solidFill>
              <a:srgbClr val="1D4B63">
                <a:alpha val="80000"/>
              </a:srgbClr>
            </a:solidFill>
            <a:prstDash val="solid"/>
          </a:ln>
        </p:spPr>
      </p:sp>
      <p:sp>
        <p:nvSpPr>
          <p:cNvPr id="32" name="Shape 27"/>
          <p:cNvSpPr/>
          <p:nvPr/>
        </p:nvSpPr>
        <p:spPr>
          <a:xfrm>
            <a:off x="8266176" y="3127248"/>
            <a:ext cx="64008" cy="585216"/>
          </a:xfrm>
          <a:prstGeom prst="rect">
            <a:avLst/>
          </a:prstGeom>
          <a:solidFill>
            <a:srgbClr val="F7C953"/>
          </a:solidFill>
          <a:ln w="12700">
            <a:solidFill>
              <a:srgbClr val="F7C953">
                <a:alpha val="0"/>
              </a:srgbClr>
            </a:solidFill>
            <a:prstDash val="solid"/>
          </a:ln>
        </p:spPr>
      </p:sp>
      <p:sp>
        <p:nvSpPr>
          <p:cNvPr id="33" name="Text 28"/>
          <p:cNvSpPr/>
          <p:nvPr/>
        </p:nvSpPr>
        <p:spPr>
          <a:xfrm>
            <a:off x="8476488" y="3136392"/>
            <a:ext cx="5303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partners earn</a:t>
            </a:r>
            <a:endParaRPr lang="en-US" sz="1900" dirty="0"/>
          </a:p>
        </p:txBody>
      </p:sp>
      <p:sp>
        <p:nvSpPr>
          <p:cNvPr id="34" name="Text 29"/>
          <p:cNvSpPr/>
          <p:nvPr/>
        </p:nvSpPr>
        <p:spPr>
          <a:xfrm>
            <a:off x="8476488" y="3557016"/>
            <a:ext cx="530352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8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SaaS referral or co-sell revenue, partner-owned services revenue, recurring support opportunities, and expansion/renewal upside.</a:t>
            </a:r>
            <a:endParaRPr lang="en-US" sz="940" dirty="0"/>
          </a:p>
        </p:txBody>
      </p:sp>
      <p:sp>
        <p:nvSpPr>
          <p:cNvPr id="35" name="Shape 30"/>
          <p:cNvSpPr/>
          <p:nvPr/>
        </p:nvSpPr>
        <p:spPr>
          <a:xfrm>
            <a:off x="8065008" y="4114800"/>
            <a:ext cx="5989320" cy="987552"/>
          </a:xfrm>
          <a:prstGeom prst="roundRect">
            <a:avLst>
              <a:gd name="adj" fmla="val 7407"/>
            </a:avLst>
          </a:prstGeom>
          <a:solidFill>
            <a:srgbClr val="091728">
              <a:alpha val="96000"/>
            </a:srgbClr>
          </a:solidFill>
          <a:ln w="12700">
            <a:solidFill>
              <a:srgbClr val="1D4B63">
                <a:alpha val="80000"/>
              </a:srgbClr>
            </a:solidFill>
            <a:prstDash val="solid"/>
          </a:ln>
        </p:spPr>
      </p:sp>
      <p:sp>
        <p:nvSpPr>
          <p:cNvPr id="36" name="Shape 31"/>
          <p:cNvSpPr/>
          <p:nvPr/>
        </p:nvSpPr>
        <p:spPr>
          <a:xfrm>
            <a:off x="8266176" y="4315968"/>
            <a:ext cx="64008" cy="585216"/>
          </a:xfrm>
          <a:prstGeom prst="rect">
            <a:avLst/>
          </a:prstGeom>
          <a:solidFill>
            <a:srgbClr val="8B5CF6"/>
          </a:solidFill>
          <a:ln w="12700">
            <a:solidFill>
              <a:srgbClr val="8B5CF6">
                <a:alpha val="0"/>
              </a:srgbClr>
            </a:solidFill>
            <a:prstDash val="solid"/>
          </a:ln>
        </p:spPr>
      </p:sp>
      <p:sp>
        <p:nvSpPr>
          <p:cNvPr id="37" name="Text 32"/>
          <p:cNvSpPr/>
          <p:nvPr/>
        </p:nvSpPr>
        <p:spPr>
          <a:xfrm>
            <a:off x="8476488" y="4325112"/>
            <a:ext cx="5303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What partners get</a:t>
            </a:r>
            <a:endParaRPr lang="en-US" sz="1900" dirty="0"/>
          </a:p>
        </p:txBody>
      </p:sp>
      <p:sp>
        <p:nvSpPr>
          <p:cNvPr id="38" name="Text 33"/>
          <p:cNvSpPr/>
          <p:nvPr/>
        </p:nvSpPr>
        <p:spPr>
          <a:xfrm>
            <a:off x="8476488" y="4745736"/>
            <a:ext cx="530352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8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Partner workspace • sales materials • demo access • deal registration • package guidance • service-boundary templates • co-sell support.</a:t>
            </a:r>
            <a:endParaRPr lang="en-US" sz="940" dirty="0"/>
          </a:p>
        </p:txBody>
      </p:sp>
      <p:sp>
        <p:nvSpPr>
          <p:cNvPr id="39" name="Shape 34"/>
          <p:cNvSpPr/>
          <p:nvPr/>
        </p:nvSpPr>
        <p:spPr>
          <a:xfrm>
            <a:off x="8065008" y="5303520"/>
            <a:ext cx="5989320" cy="987552"/>
          </a:xfrm>
          <a:prstGeom prst="roundRect">
            <a:avLst>
              <a:gd name="adj" fmla="val 7407"/>
            </a:avLst>
          </a:prstGeom>
          <a:solidFill>
            <a:srgbClr val="091728">
              <a:alpha val="96000"/>
            </a:srgbClr>
          </a:solidFill>
          <a:ln w="12700">
            <a:solidFill>
              <a:srgbClr val="1D4B63">
                <a:alpha val="80000"/>
              </a:srgbClr>
            </a:solidFill>
            <a:prstDash val="solid"/>
          </a:ln>
        </p:spPr>
      </p:sp>
      <p:sp>
        <p:nvSpPr>
          <p:cNvPr id="40" name="Shape 35"/>
          <p:cNvSpPr/>
          <p:nvPr/>
        </p:nvSpPr>
        <p:spPr>
          <a:xfrm>
            <a:off x="8266176" y="5504688"/>
            <a:ext cx="64008" cy="585216"/>
          </a:xfrm>
          <a:prstGeom prst="rect">
            <a:avLst/>
          </a:prstGeom>
          <a:solidFill>
            <a:srgbClr val="1FFFE0"/>
          </a:solidFill>
          <a:ln w="12700">
            <a:solidFill>
              <a:srgbClr val="1FFFE0">
                <a:alpha val="0"/>
              </a:srgbClr>
            </a:solidFill>
            <a:prstDash val="solid"/>
          </a:ln>
        </p:spPr>
      </p:sp>
      <p:sp>
        <p:nvSpPr>
          <p:cNvPr id="41" name="Text 36"/>
          <p:cNvSpPr/>
          <p:nvPr/>
        </p:nvSpPr>
        <p:spPr>
          <a:xfrm>
            <a:off x="8476488" y="5513832"/>
            <a:ext cx="530352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1900" b="1" dirty="0">
                <a:solidFill>
                  <a:srgbClr val="F7FA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How we protect the channel</a:t>
            </a:r>
            <a:endParaRPr lang="en-US" sz="1900" dirty="0"/>
          </a:p>
        </p:txBody>
      </p:sp>
      <p:sp>
        <p:nvSpPr>
          <p:cNvPr id="42" name="Text 37"/>
          <p:cNvSpPr/>
          <p:nvPr/>
        </p:nvSpPr>
        <p:spPr>
          <a:xfrm>
            <a:off x="8476488" y="5934456"/>
            <a:ext cx="530352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940" dirty="0">
                <a:solidFill>
                  <a:srgbClr val="B9C8D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Deal registration, clear partner type, customer-fit review, no hidden custom-code obligations, and separate partner SOW for on-site services.</a:t>
            </a:r>
            <a:endParaRPr lang="en-US" sz="940" dirty="0"/>
          </a:p>
        </p:txBody>
      </p:sp>
      <p:sp>
        <p:nvSpPr>
          <p:cNvPr id="43" name="Shape 38"/>
          <p:cNvSpPr/>
          <p:nvPr/>
        </p:nvSpPr>
        <p:spPr>
          <a:xfrm>
            <a:off x="8092440" y="7150608"/>
            <a:ext cx="5897880" cy="0"/>
          </a:xfrm>
          <a:prstGeom prst="line">
            <a:avLst/>
          </a:prstGeom>
          <a:noFill/>
          <a:ln w="15240">
            <a:solidFill>
              <a:srgbClr val="19D5FF"/>
            </a:solidFill>
            <a:prstDash val="solid"/>
          </a:ln>
        </p:spPr>
      </p:sp>
      <p:sp>
        <p:nvSpPr>
          <p:cNvPr id="44" name="Text 39"/>
          <p:cNvSpPr/>
          <p:nvPr/>
        </p:nvSpPr>
        <p:spPr>
          <a:xfrm>
            <a:off x="8092440" y="7370064"/>
            <a:ext cx="530352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indent="0" marL="0">
              <a:buNone/>
            </a:pPr>
            <a:r>
              <a:rPr lang="en-US" sz="850" b="1" dirty="0">
                <a:solidFill>
                  <a:srgbClr val="F7FAFF"/>
                </a:solidFill>
              </a:rPr>
              <a:t>Next step: apply → onboard → register a deal → schedule demo → close and deploy</a:t>
            </a:r>
            <a:endParaRPr lang="en-US" sz="850" dirty="0"/>
          </a:p>
        </p:txBody>
      </p:sp>
      <p:sp>
        <p:nvSpPr>
          <p:cNvPr id="45" name="Text 40"/>
          <p:cNvSpPr/>
          <p:nvPr/>
        </p:nvSpPr>
        <p:spPr>
          <a:xfrm>
            <a:off x="13761720" y="7452360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00" dirty="0">
                <a:solidFill>
                  <a:srgbClr val="84A4BD"/>
                </a:solidFill>
              </a:rPr>
              <a:t>01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Slide 1</vt:lpstr>
    </vt:vector>
  </TitlesOfParts>
  <Company>Theloris Solutions LLC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BATCHXPLORER Live Channel Partner Program One-Pager</dc:title>
  <dc:subject>BATCHXPLORER Live Channel Partner Program One-Pager</dc:subject>
  <dc:creator>Theloris Solutions LLC</dc:creator>
  <cp:lastModifiedBy>Theloris Solutions LLC</cp:lastModifiedBy>
  <cp:revision>1</cp:revision>
  <dcterms:created xsi:type="dcterms:W3CDTF">2026-06-16T18:15:43Z</dcterms:created>
  <dcterms:modified xsi:type="dcterms:W3CDTF">2026-06-16T18:15:43Z</dcterms:modified>
</cp:coreProperties>
</file>