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webp" ContentType="image/webp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notesMasterIdLst>
    <p:notesMasterId r:id="rId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webp"/><Relationship Id="rId2" Type="http://schemas.openxmlformats.org/officeDocument/2006/relationships/image" Target="../media/image-1-2.webp"/><Relationship Id="rId3" Type="http://schemas.openxmlformats.org/officeDocument/2006/relationships/image" Target="../media/image-1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4101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hostinger_v24/assets/img/background.webp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20914">
              <a:alpha val="92000"/>
            </a:srgbClr>
          </a:solidFill>
          <a:ln w="12700">
            <a:solidFill>
              <a:srgbClr val="020914">
                <a:alpha val="0"/>
              </a:srgbClr>
            </a:solidFill>
            <a:prstDash val="solid"/>
          </a:ln>
        </p:spPr>
      </p:sp>
      <p:pic>
        <p:nvPicPr>
          <p:cNvPr id="4" name="Image 1" descr="/mnt/data/hostinger_v24/assets/img/dashboard-live.webp">    </p:cNvPr>
          <p:cNvPicPr>
            <a:picLocks noChangeAspect="1"/>
          </p:cNvPicPr>
          <p:nvPr/>
        </p:nvPicPr>
        <p:blipFill>
          <a:blip r:embed="rId2"/>
          <a:srcRect l="23645" r="23645" t="0" b="0"/>
          <a:stretch/>
        </p:blipFill>
        <p:spPr>
          <a:xfrm>
            <a:off x="0" y="0"/>
            <a:ext cx="7635240" cy="8229600"/>
          </a:xfrm>
          <a:prstGeom prst="rect">
            <a:avLst/>
          </a:prstGeom>
        </p:spPr>
      </p:pic>
      <p:sp>
        <p:nvSpPr>
          <p:cNvPr id="5" name="Shape 1"/>
          <p:cNvSpPr/>
          <p:nvPr/>
        </p:nvSpPr>
        <p:spPr>
          <a:xfrm>
            <a:off x="0" y="0"/>
            <a:ext cx="7635240" cy="8229600"/>
          </a:xfrm>
          <a:prstGeom prst="rect">
            <a:avLst/>
          </a:prstGeom>
          <a:solidFill>
            <a:srgbClr val="03111F">
              <a:alpha val="85000"/>
            </a:srgbClr>
          </a:solidFill>
          <a:ln w="12700">
            <a:solidFill>
              <a:srgbClr val="03111F">
                <a:alpha val="0"/>
              </a:srgbClr>
            </a:solidFill>
            <a:prstDash val="solid"/>
          </a:ln>
        </p:spPr>
      </p:sp>
      <p:sp>
        <p:nvSpPr>
          <p:cNvPr id="6" name="Shape 2"/>
          <p:cNvSpPr/>
          <p:nvPr/>
        </p:nvSpPr>
        <p:spPr>
          <a:xfrm>
            <a:off x="7635240" y="0"/>
            <a:ext cx="18288" cy="8229600"/>
          </a:xfrm>
          <a:prstGeom prst="rect">
            <a:avLst/>
          </a:prstGeom>
          <a:solidFill>
            <a:srgbClr val="15D5FF">
              <a:alpha val="50000"/>
            </a:srgbClr>
          </a:solidFill>
          <a:ln w="12700">
            <a:solidFill>
              <a:srgbClr val="15D5FF">
                <a:alpha val="0"/>
              </a:srgbClr>
            </a:solidFill>
            <a:prstDash val="solid"/>
          </a:ln>
        </p:spPr>
      </p:sp>
      <p:pic>
        <p:nvPicPr>
          <p:cNvPr id="7" name="Image 2" descr="/mnt/data/hostinger_v24/assets/img/batchxplorer-logo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" y="347472"/>
            <a:ext cx="2651760" cy="604601"/>
          </a:xfrm>
          <a:prstGeom prst="rect">
            <a:avLst/>
          </a:prstGeom>
        </p:spPr>
      </p:pic>
      <p:sp>
        <p:nvSpPr>
          <p:cNvPr id="8" name="Shape 3"/>
          <p:cNvSpPr/>
          <p:nvPr/>
        </p:nvSpPr>
        <p:spPr>
          <a:xfrm>
            <a:off x="621792" y="1078992"/>
            <a:ext cx="2359152" cy="310896"/>
          </a:xfrm>
          <a:prstGeom prst="roundRect">
            <a:avLst>
              <a:gd name="adj" fmla="val 23529"/>
            </a:avLst>
          </a:prstGeom>
          <a:solidFill>
            <a:srgbClr val="053046"/>
          </a:solidFill>
          <a:ln w="12700">
            <a:solidFill>
              <a:srgbClr val="1FFFE0">
                <a:alpha val="90000"/>
              </a:srgbClr>
            </a:solidFill>
            <a:prstDash val="solid"/>
          </a:ln>
        </p:spPr>
      </p:sp>
      <p:sp>
        <p:nvSpPr>
          <p:cNvPr id="9" name="Text 4"/>
          <p:cNvSpPr/>
          <p:nvPr/>
        </p:nvSpPr>
        <p:spPr>
          <a:xfrm>
            <a:off x="731520" y="1147572"/>
            <a:ext cx="21762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b="1" dirty="0">
                <a:solidFill>
                  <a:srgbClr val="1FFFE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●  FOUNDING ALPHA PROGRAM</a:t>
            </a:r>
            <a:endParaRPr lang="en-US" sz="780" dirty="0"/>
          </a:p>
        </p:txBody>
      </p:sp>
      <p:sp>
        <p:nvSpPr>
          <p:cNvPr id="10" name="Text 5"/>
          <p:cNvSpPr/>
          <p:nvPr/>
        </p:nvSpPr>
        <p:spPr>
          <a:xfrm>
            <a:off x="621792" y="1591056"/>
            <a:ext cx="6355080" cy="19751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500" b="1" dirty="0">
                <a:solidFill>
                  <a:srgbClr val="F7FA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Review runs faster.</a:t>
            </a:r>
            <a:endParaRPr lang="en-US" sz="3500" dirty="0"/>
          </a:p>
          <a:p>
            <a:pPr indent="0" marL="0">
              <a:buNone/>
            </a:pPr>
            <a:r>
              <a:rPr lang="en-US" sz="3500" b="1" dirty="0">
                <a:solidFill>
                  <a:srgbClr val="F7FA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Shape the platform</a:t>
            </a:r>
            <a:endParaRPr lang="en-US" sz="3500" dirty="0"/>
          </a:p>
          <a:p>
            <a:pPr indent="0" marL="0">
              <a:buNone/>
            </a:pPr>
            <a:r>
              <a:rPr lang="en-US" sz="3500" b="1" dirty="0">
                <a:solidFill>
                  <a:srgbClr val="F7FA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before it goes wide.</a:t>
            </a:r>
            <a:endParaRPr lang="en-US" sz="3500" dirty="0"/>
          </a:p>
        </p:txBody>
      </p:sp>
      <p:sp>
        <p:nvSpPr>
          <p:cNvPr id="11" name="Text 6"/>
          <p:cNvSpPr/>
          <p:nvPr/>
        </p:nvSpPr>
        <p:spPr>
          <a:xfrm>
            <a:off x="658368" y="3822192"/>
            <a:ext cx="6172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20" dirty="0">
                <a:solidFill>
                  <a:srgbClr val="E4EDF8"/>
                </a:solidFill>
              </a:rPr>
              <a:t>BATCHXPLORER Live is opening a 90-day founding alpha for process-development, MSAT, pilot-plant, and small-scale GMP teams with real run-review pain.</a:t>
            </a:r>
            <a:endParaRPr lang="en-US" sz="1520" dirty="0"/>
          </a:p>
        </p:txBody>
      </p:sp>
      <p:sp>
        <p:nvSpPr>
          <p:cNvPr id="12" name="Text 7"/>
          <p:cNvSpPr/>
          <p:nvPr/>
        </p:nvSpPr>
        <p:spPr>
          <a:xfrm>
            <a:off x="658368" y="6903720"/>
            <a:ext cx="6126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19D5FF"/>
                </a:solidFill>
              </a:rPr>
              <a:t>Free software access for 90 days • qualified teams only</a:t>
            </a:r>
            <a:endParaRPr lang="en-US" sz="1050" dirty="0"/>
          </a:p>
        </p:txBody>
      </p:sp>
      <p:sp>
        <p:nvSpPr>
          <p:cNvPr id="13" name="Text 8"/>
          <p:cNvSpPr/>
          <p:nvPr/>
        </p:nvSpPr>
        <p:spPr>
          <a:xfrm>
            <a:off x="658368" y="7187184"/>
            <a:ext cx="6126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20" dirty="0">
                <a:solidFill>
                  <a:srgbClr val="D7E2F1"/>
                </a:solidFill>
              </a:rPr>
              <a:t>Not a production GMP validated system during alpha. Focused on engineering-use run review, controlled reports, and Process Insight feedback.</a:t>
            </a:r>
            <a:endParaRPr lang="en-US" sz="820" dirty="0"/>
          </a:p>
        </p:txBody>
      </p:sp>
      <p:sp>
        <p:nvSpPr>
          <p:cNvPr id="14" name="Shape 9"/>
          <p:cNvSpPr/>
          <p:nvPr/>
        </p:nvSpPr>
        <p:spPr>
          <a:xfrm>
            <a:off x="658368" y="5074920"/>
            <a:ext cx="1828800" cy="987552"/>
          </a:xfrm>
          <a:prstGeom prst="roundRect">
            <a:avLst>
              <a:gd name="adj" fmla="val 5556"/>
            </a:avLst>
          </a:prstGeom>
          <a:solidFill>
            <a:srgbClr val="061B2D">
              <a:alpha val="94000"/>
            </a:srgbClr>
          </a:solidFill>
          <a:ln w="10160">
            <a:solidFill>
              <a:srgbClr val="24526B">
                <a:alpha val="65000"/>
              </a:srgbClr>
            </a:solidFill>
            <a:prstDash val="solid"/>
          </a:ln>
        </p:spPr>
      </p:sp>
      <p:sp>
        <p:nvSpPr>
          <p:cNvPr id="15" name="Text 10"/>
          <p:cNvSpPr/>
          <p:nvPr/>
        </p:nvSpPr>
        <p:spPr>
          <a:xfrm>
            <a:off x="822960" y="5212080"/>
            <a:ext cx="149961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40" b="1" dirty="0">
                <a:solidFill>
                  <a:srgbClr val="F7FAFF"/>
                </a:solidFill>
              </a:rPr>
              <a:t>Run review</a:t>
            </a:r>
            <a:endParaRPr lang="en-US" sz="940" dirty="0"/>
          </a:p>
        </p:txBody>
      </p:sp>
      <p:sp>
        <p:nvSpPr>
          <p:cNvPr id="16" name="Text 11"/>
          <p:cNvSpPr/>
          <p:nvPr/>
        </p:nvSpPr>
        <p:spPr>
          <a:xfrm>
            <a:off x="822960" y="5458968"/>
            <a:ext cx="1499616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10" dirty="0">
                <a:solidFill>
                  <a:srgbClr val="B9C8DA"/>
                </a:solidFill>
              </a:rPr>
              <a:t>Batch context, trends, alarms, notes, and report evidence.</a:t>
            </a:r>
            <a:endParaRPr lang="en-US" sz="710" dirty="0"/>
          </a:p>
        </p:txBody>
      </p:sp>
      <p:sp>
        <p:nvSpPr>
          <p:cNvPr id="17" name="Shape 12"/>
          <p:cNvSpPr/>
          <p:nvPr/>
        </p:nvSpPr>
        <p:spPr>
          <a:xfrm>
            <a:off x="768096" y="5184648"/>
            <a:ext cx="54864" cy="54864"/>
          </a:xfrm>
          <a:prstGeom prst="arc">
            <a:avLst/>
          </a:prstGeom>
          <a:noFill/>
          <a:ln w="25400">
            <a:solidFill>
              <a:srgbClr val="19D5FF"/>
            </a:solidFill>
            <a:prstDash val="solid"/>
          </a:ln>
        </p:spPr>
      </p:sp>
      <p:sp>
        <p:nvSpPr>
          <p:cNvPr id="18" name="Shape 13"/>
          <p:cNvSpPr/>
          <p:nvPr/>
        </p:nvSpPr>
        <p:spPr>
          <a:xfrm>
            <a:off x="2651760" y="5074920"/>
            <a:ext cx="1828800" cy="987552"/>
          </a:xfrm>
          <a:prstGeom prst="roundRect">
            <a:avLst>
              <a:gd name="adj" fmla="val 5556"/>
            </a:avLst>
          </a:prstGeom>
          <a:solidFill>
            <a:srgbClr val="061B2D">
              <a:alpha val="94000"/>
            </a:srgbClr>
          </a:solidFill>
          <a:ln w="10160">
            <a:solidFill>
              <a:srgbClr val="24526B">
                <a:alpha val="65000"/>
              </a:srgbClr>
            </a:solidFill>
            <a:prstDash val="solid"/>
          </a:ln>
        </p:spPr>
      </p:sp>
      <p:sp>
        <p:nvSpPr>
          <p:cNvPr id="19" name="Text 14"/>
          <p:cNvSpPr/>
          <p:nvPr/>
        </p:nvSpPr>
        <p:spPr>
          <a:xfrm>
            <a:off x="2816352" y="5212080"/>
            <a:ext cx="149961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40" b="1" dirty="0">
                <a:solidFill>
                  <a:srgbClr val="F7FAFF"/>
                </a:solidFill>
              </a:rPr>
              <a:t>Process Insight</a:t>
            </a:r>
            <a:endParaRPr lang="en-US" sz="940" dirty="0"/>
          </a:p>
        </p:txBody>
      </p:sp>
      <p:sp>
        <p:nvSpPr>
          <p:cNvPr id="20" name="Text 15"/>
          <p:cNvSpPr/>
          <p:nvPr/>
        </p:nvSpPr>
        <p:spPr>
          <a:xfrm>
            <a:off x="2816352" y="5458968"/>
            <a:ext cx="1499616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10" dirty="0">
                <a:solidFill>
                  <a:srgbClr val="B9C8DA"/>
                </a:solidFill>
              </a:rPr>
              <a:t>Read-only AI-assisted hypotheses for engineering review.</a:t>
            </a:r>
            <a:endParaRPr lang="en-US" sz="710" dirty="0"/>
          </a:p>
        </p:txBody>
      </p:sp>
      <p:sp>
        <p:nvSpPr>
          <p:cNvPr id="21" name="Shape 16"/>
          <p:cNvSpPr/>
          <p:nvPr/>
        </p:nvSpPr>
        <p:spPr>
          <a:xfrm>
            <a:off x="2761488" y="5184648"/>
            <a:ext cx="54864" cy="54864"/>
          </a:xfrm>
          <a:prstGeom prst="arc">
            <a:avLst/>
          </a:prstGeom>
          <a:noFill/>
          <a:ln w="25400">
            <a:solidFill>
              <a:srgbClr val="8B5CF6"/>
            </a:solidFill>
            <a:prstDash val="solid"/>
          </a:ln>
        </p:spPr>
      </p:sp>
      <p:sp>
        <p:nvSpPr>
          <p:cNvPr id="22" name="Shape 17"/>
          <p:cNvSpPr/>
          <p:nvPr/>
        </p:nvSpPr>
        <p:spPr>
          <a:xfrm>
            <a:off x="4645152" y="5074920"/>
            <a:ext cx="1828800" cy="987552"/>
          </a:xfrm>
          <a:prstGeom prst="roundRect">
            <a:avLst>
              <a:gd name="adj" fmla="val 5556"/>
            </a:avLst>
          </a:prstGeom>
          <a:solidFill>
            <a:srgbClr val="061B2D">
              <a:alpha val="94000"/>
            </a:srgbClr>
          </a:solidFill>
          <a:ln w="10160">
            <a:solidFill>
              <a:srgbClr val="24526B">
                <a:alpha val="65000"/>
              </a:srgbClr>
            </a:solidFill>
            <a:prstDash val="solid"/>
          </a:ln>
        </p:spPr>
      </p:sp>
      <p:sp>
        <p:nvSpPr>
          <p:cNvPr id="23" name="Text 18"/>
          <p:cNvSpPr/>
          <p:nvPr/>
        </p:nvSpPr>
        <p:spPr>
          <a:xfrm>
            <a:off x="4809744" y="5212080"/>
            <a:ext cx="149961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40" b="1" dirty="0">
                <a:solidFill>
                  <a:srgbClr val="F7FAFF"/>
                </a:solidFill>
              </a:rPr>
              <a:t>Real feedback</a:t>
            </a:r>
            <a:endParaRPr lang="en-US" sz="940" dirty="0"/>
          </a:p>
        </p:txBody>
      </p:sp>
      <p:sp>
        <p:nvSpPr>
          <p:cNvPr id="24" name="Text 19"/>
          <p:cNvSpPr/>
          <p:nvPr/>
        </p:nvSpPr>
        <p:spPr>
          <a:xfrm>
            <a:off x="4809744" y="5458968"/>
            <a:ext cx="1499616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10" dirty="0">
                <a:solidFill>
                  <a:srgbClr val="B9C8DA"/>
                </a:solidFill>
              </a:rPr>
              <a:t>Help shape workflows, packaging, and validation-aware controls.</a:t>
            </a:r>
            <a:endParaRPr lang="en-US" sz="710" dirty="0"/>
          </a:p>
        </p:txBody>
      </p:sp>
      <p:sp>
        <p:nvSpPr>
          <p:cNvPr id="25" name="Shape 20"/>
          <p:cNvSpPr/>
          <p:nvPr/>
        </p:nvSpPr>
        <p:spPr>
          <a:xfrm>
            <a:off x="4754880" y="5184648"/>
            <a:ext cx="54864" cy="54864"/>
          </a:xfrm>
          <a:prstGeom prst="arc">
            <a:avLst/>
          </a:prstGeom>
          <a:noFill/>
          <a:ln w="25400">
            <a:solidFill>
              <a:srgbClr val="10F0A7"/>
            </a:solidFill>
            <a:prstDash val="solid"/>
          </a:ln>
        </p:spPr>
      </p:sp>
      <p:sp>
        <p:nvSpPr>
          <p:cNvPr id="26" name="Text 21"/>
          <p:cNvSpPr/>
          <p:nvPr/>
        </p:nvSpPr>
        <p:spPr>
          <a:xfrm>
            <a:off x="8092440" y="475488"/>
            <a:ext cx="566928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F7FA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Why this is worth joining now</a:t>
            </a:r>
            <a:endParaRPr lang="en-US" sz="2700" dirty="0"/>
          </a:p>
        </p:txBody>
      </p:sp>
      <p:sp>
        <p:nvSpPr>
          <p:cNvPr id="27" name="Text 22"/>
          <p:cNvSpPr/>
          <p:nvPr/>
        </p:nvSpPr>
        <p:spPr>
          <a:xfrm>
            <a:off x="8110728" y="1078992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D7E2F1"/>
                </a:solidFill>
              </a:rPr>
              <a:t>Founding alpha users help define the run-review workflow before the product goes wider.</a:t>
            </a:r>
            <a:endParaRPr lang="en-US" sz="1200" dirty="0"/>
          </a:p>
        </p:txBody>
      </p:sp>
      <p:sp>
        <p:nvSpPr>
          <p:cNvPr id="28" name="Shape 23"/>
          <p:cNvSpPr/>
          <p:nvPr/>
        </p:nvSpPr>
        <p:spPr>
          <a:xfrm>
            <a:off x="8065008" y="1737360"/>
            <a:ext cx="5989320" cy="987552"/>
          </a:xfrm>
          <a:prstGeom prst="roundRect">
            <a:avLst>
              <a:gd name="adj" fmla="val 7407"/>
            </a:avLst>
          </a:prstGeom>
          <a:solidFill>
            <a:srgbClr val="091728">
              <a:alpha val="96000"/>
            </a:srgbClr>
          </a:solidFill>
          <a:ln w="12700">
            <a:solidFill>
              <a:srgbClr val="1D4B63">
                <a:alpha val="80000"/>
              </a:srgbClr>
            </a:solidFill>
            <a:prstDash val="solid"/>
          </a:ln>
        </p:spPr>
      </p:sp>
      <p:sp>
        <p:nvSpPr>
          <p:cNvPr id="29" name="Shape 24"/>
          <p:cNvSpPr/>
          <p:nvPr/>
        </p:nvSpPr>
        <p:spPr>
          <a:xfrm>
            <a:off x="8266176" y="1938528"/>
            <a:ext cx="64008" cy="585216"/>
          </a:xfrm>
          <a:prstGeom prst="rect">
            <a:avLst/>
          </a:prstGeom>
          <a:solidFill>
            <a:srgbClr val="F7C953"/>
          </a:solidFill>
          <a:ln w="12700">
            <a:solidFill>
              <a:srgbClr val="F7C953">
                <a:alpha val="0"/>
              </a:srgbClr>
            </a:solidFill>
            <a:prstDash val="solid"/>
          </a:ln>
        </p:spPr>
      </p:sp>
      <p:sp>
        <p:nvSpPr>
          <p:cNvPr id="30" name="Text 25"/>
          <p:cNvSpPr/>
          <p:nvPr/>
        </p:nvSpPr>
        <p:spPr>
          <a:xfrm>
            <a:off x="8476488" y="1947672"/>
            <a:ext cx="53035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900" b="1" dirty="0">
                <a:solidFill>
                  <a:srgbClr val="F7FA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Why join</a:t>
            </a:r>
            <a:endParaRPr lang="en-US" sz="1900" dirty="0"/>
          </a:p>
        </p:txBody>
      </p:sp>
      <p:sp>
        <p:nvSpPr>
          <p:cNvPr id="31" name="Text 26"/>
          <p:cNvSpPr/>
          <p:nvPr/>
        </p:nvSpPr>
        <p:spPr>
          <a:xfrm>
            <a:off x="8476488" y="2368296"/>
            <a:ext cx="530352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40" dirty="0">
                <a:solidFill>
                  <a:srgbClr val="B9C8D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Get early access, test on one real process area, and influence how run review, reports, and Process Insight work for development teams.</a:t>
            </a:r>
            <a:endParaRPr lang="en-US" sz="940" dirty="0"/>
          </a:p>
        </p:txBody>
      </p:sp>
      <p:sp>
        <p:nvSpPr>
          <p:cNvPr id="32" name="Shape 27"/>
          <p:cNvSpPr/>
          <p:nvPr/>
        </p:nvSpPr>
        <p:spPr>
          <a:xfrm>
            <a:off x="8065008" y="2926080"/>
            <a:ext cx="5989320" cy="987552"/>
          </a:xfrm>
          <a:prstGeom prst="roundRect">
            <a:avLst>
              <a:gd name="adj" fmla="val 7407"/>
            </a:avLst>
          </a:prstGeom>
          <a:solidFill>
            <a:srgbClr val="091728">
              <a:alpha val="96000"/>
            </a:srgbClr>
          </a:solidFill>
          <a:ln w="12700">
            <a:solidFill>
              <a:srgbClr val="1D4B63">
                <a:alpha val="80000"/>
              </a:srgbClr>
            </a:solidFill>
            <a:prstDash val="solid"/>
          </a:ln>
        </p:spPr>
      </p:sp>
      <p:sp>
        <p:nvSpPr>
          <p:cNvPr id="33" name="Shape 28"/>
          <p:cNvSpPr/>
          <p:nvPr/>
        </p:nvSpPr>
        <p:spPr>
          <a:xfrm>
            <a:off x="8266176" y="3127248"/>
            <a:ext cx="64008" cy="585216"/>
          </a:xfrm>
          <a:prstGeom prst="rect">
            <a:avLst/>
          </a:prstGeom>
          <a:solidFill>
            <a:srgbClr val="19D5FF"/>
          </a:solidFill>
          <a:ln w="12700">
            <a:solidFill>
              <a:srgbClr val="19D5FF">
                <a:alpha val="0"/>
              </a:srgbClr>
            </a:solidFill>
            <a:prstDash val="solid"/>
          </a:ln>
        </p:spPr>
      </p:sp>
      <p:sp>
        <p:nvSpPr>
          <p:cNvPr id="34" name="Text 29"/>
          <p:cNvSpPr/>
          <p:nvPr/>
        </p:nvSpPr>
        <p:spPr>
          <a:xfrm>
            <a:off x="8476488" y="3136392"/>
            <a:ext cx="53035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900" b="1" dirty="0">
                <a:solidFill>
                  <a:srgbClr val="F7FA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Who qualifies</a:t>
            </a:r>
            <a:endParaRPr lang="en-US" sz="1900" dirty="0"/>
          </a:p>
        </p:txBody>
      </p:sp>
      <p:sp>
        <p:nvSpPr>
          <p:cNvPr id="35" name="Text 30"/>
          <p:cNvSpPr/>
          <p:nvPr/>
        </p:nvSpPr>
        <p:spPr>
          <a:xfrm>
            <a:off x="8476488" y="3557016"/>
            <a:ext cx="530352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40" dirty="0">
                <a:solidFill>
                  <a:srgbClr val="B9C8D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Process development, MSAT, pilot-plant, automation, and small-scale GMP teams with accessible data and willingness to give feedback.</a:t>
            </a:r>
            <a:endParaRPr lang="en-US" sz="940" dirty="0"/>
          </a:p>
        </p:txBody>
      </p:sp>
      <p:sp>
        <p:nvSpPr>
          <p:cNvPr id="36" name="Shape 31"/>
          <p:cNvSpPr/>
          <p:nvPr/>
        </p:nvSpPr>
        <p:spPr>
          <a:xfrm>
            <a:off x="8065008" y="4114800"/>
            <a:ext cx="5989320" cy="987552"/>
          </a:xfrm>
          <a:prstGeom prst="roundRect">
            <a:avLst>
              <a:gd name="adj" fmla="val 7407"/>
            </a:avLst>
          </a:prstGeom>
          <a:solidFill>
            <a:srgbClr val="091728">
              <a:alpha val="96000"/>
            </a:srgbClr>
          </a:solidFill>
          <a:ln w="12700">
            <a:solidFill>
              <a:srgbClr val="1D4B63">
                <a:alpha val="80000"/>
              </a:srgbClr>
            </a:solidFill>
            <a:prstDash val="solid"/>
          </a:ln>
        </p:spPr>
      </p:sp>
      <p:sp>
        <p:nvSpPr>
          <p:cNvPr id="37" name="Shape 32"/>
          <p:cNvSpPr/>
          <p:nvPr/>
        </p:nvSpPr>
        <p:spPr>
          <a:xfrm>
            <a:off x="8266176" y="4315968"/>
            <a:ext cx="64008" cy="585216"/>
          </a:xfrm>
          <a:prstGeom prst="rect">
            <a:avLst/>
          </a:prstGeom>
          <a:solidFill>
            <a:srgbClr val="8B5CF6"/>
          </a:solidFill>
          <a:ln w="12700">
            <a:solidFill>
              <a:srgbClr val="8B5CF6">
                <a:alpha val="0"/>
              </a:srgbClr>
            </a:solidFill>
            <a:prstDash val="solid"/>
          </a:ln>
        </p:spPr>
      </p:sp>
      <p:sp>
        <p:nvSpPr>
          <p:cNvPr id="38" name="Text 33"/>
          <p:cNvSpPr/>
          <p:nvPr/>
        </p:nvSpPr>
        <p:spPr>
          <a:xfrm>
            <a:off x="8476488" y="4325112"/>
            <a:ext cx="53035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900" b="1" dirty="0">
                <a:solidFill>
                  <a:srgbClr val="F7FA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you test</a:t>
            </a:r>
            <a:endParaRPr lang="en-US" sz="1900" dirty="0"/>
          </a:p>
        </p:txBody>
      </p:sp>
      <p:sp>
        <p:nvSpPr>
          <p:cNvPr id="39" name="Text 34"/>
          <p:cNvSpPr/>
          <p:nvPr/>
        </p:nvSpPr>
        <p:spPr>
          <a:xfrm>
            <a:off x="8476488" y="4745736"/>
            <a:ext cx="530352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40" dirty="0">
                <a:solidFill>
                  <a:srgbClr val="B9C8D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Live batch cards • free-run capture • historian/trend review • controlled reports • audit trail • Process Insight preview.</a:t>
            </a:r>
            <a:endParaRPr lang="en-US" sz="940" dirty="0"/>
          </a:p>
        </p:txBody>
      </p:sp>
      <p:sp>
        <p:nvSpPr>
          <p:cNvPr id="40" name="Shape 35"/>
          <p:cNvSpPr/>
          <p:nvPr/>
        </p:nvSpPr>
        <p:spPr>
          <a:xfrm>
            <a:off x="8065008" y="5303520"/>
            <a:ext cx="5989320" cy="987552"/>
          </a:xfrm>
          <a:prstGeom prst="roundRect">
            <a:avLst>
              <a:gd name="adj" fmla="val 7407"/>
            </a:avLst>
          </a:prstGeom>
          <a:solidFill>
            <a:srgbClr val="091728">
              <a:alpha val="96000"/>
            </a:srgbClr>
          </a:solidFill>
          <a:ln w="12700">
            <a:solidFill>
              <a:srgbClr val="1D4B63">
                <a:alpha val="80000"/>
              </a:srgbClr>
            </a:solidFill>
            <a:prstDash val="solid"/>
          </a:ln>
        </p:spPr>
      </p:sp>
      <p:sp>
        <p:nvSpPr>
          <p:cNvPr id="41" name="Shape 36"/>
          <p:cNvSpPr/>
          <p:nvPr/>
        </p:nvSpPr>
        <p:spPr>
          <a:xfrm>
            <a:off x="8266176" y="5504688"/>
            <a:ext cx="64008" cy="585216"/>
          </a:xfrm>
          <a:prstGeom prst="rect">
            <a:avLst/>
          </a:prstGeom>
          <a:solidFill>
            <a:srgbClr val="1FFFE0"/>
          </a:solidFill>
          <a:ln w="12700">
            <a:solidFill>
              <a:srgbClr val="1FFFE0">
                <a:alpha val="0"/>
              </a:srgbClr>
            </a:solidFill>
            <a:prstDash val="solid"/>
          </a:ln>
        </p:spPr>
      </p:sp>
      <p:sp>
        <p:nvSpPr>
          <p:cNvPr id="42" name="Text 37"/>
          <p:cNvSpPr/>
          <p:nvPr/>
        </p:nvSpPr>
        <p:spPr>
          <a:xfrm>
            <a:off x="8476488" y="5513832"/>
            <a:ext cx="53035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900" b="1" dirty="0">
                <a:solidFill>
                  <a:srgbClr val="F7FA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success looks like</a:t>
            </a:r>
            <a:endParaRPr lang="en-US" sz="1900" dirty="0"/>
          </a:p>
        </p:txBody>
      </p:sp>
      <p:sp>
        <p:nvSpPr>
          <p:cNvPr id="43" name="Text 38"/>
          <p:cNvSpPr/>
          <p:nvPr/>
        </p:nvSpPr>
        <p:spPr>
          <a:xfrm>
            <a:off x="8476488" y="5934456"/>
            <a:ext cx="530352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40" dirty="0">
                <a:solidFill>
                  <a:srgbClr val="B9C8D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connected process area, faster run-review cycle, useful report output, clear feedback, and a path to paid conversion if value is proven.</a:t>
            </a:r>
            <a:endParaRPr lang="en-US" sz="940" dirty="0"/>
          </a:p>
        </p:txBody>
      </p:sp>
      <p:sp>
        <p:nvSpPr>
          <p:cNvPr id="44" name="Shape 39"/>
          <p:cNvSpPr/>
          <p:nvPr/>
        </p:nvSpPr>
        <p:spPr>
          <a:xfrm>
            <a:off x="8092440" y="7150608"/>
            <a:ext cx="5897880" cy="0"/>
          </a:xfrm>
          <a:prstGeom prst="line">
            <a:avLst/>
          </a:prstGeom>
          <a:noFill/>
          <a:ln w="15240">
            <a:solidFill>
              <a:srgbClr val="19D5FF"/>
            </a:solidFill>
            <a:prstDash val="solid"/>
          </a:ln>
        </p:spPr>
      </p:sp>
      <p:sp>
        <p:nvSpPr>
          <p:cNvPr id="45" name="Text 40"/>
          <p:cNvSpPr/>
          <p:nvPr/>
        </p:nvSpPr>
        <p:spPr>
          <a:xfrm>
            <a:off x="8092440" y="7370064"/>
            <a:ext cx="5303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F7FAFF"/>
                </a:solidFill>
              </a:rPr>
              <a:t>Next step: request access → fit call → one process area → alpha review cycle</a:t>
            </a:r>
            <a:endParaRPr lang="en-US" sz="850" dirty="0"/>
          </a:p>
        </p:txBody>
      </p:sp>
      <p:sp>
        <p:nvSpPr>
          <p:cNvPr id="46" name="Text 41"/>
          <p:cNvSpPr/>
          <p:nvPr/>
        </p:nvSpPr>
        <p:spPr>
          <a:xfrm>
            <a:off x="13761720" y="7452360"/>
            <a:ext cx="274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4A4BD"/>
                </a:solidFill>
              </a:rPr>
              <a:t>01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Slide 1</vt:lpstr>
    </vt:vector>
  </TitlesOfParts>
  <Company>Theloris Solutions LLC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BATCHXPLORER Live Founding Alpha Program One-Pager</dc:title>
  <dc:subject>BATCHXPLORER Live Founding Alpha Program One-Pager</dc:subject>
  <dc:creator>Theloris Solutions LLC</dc:creator>
  <cp:lastModifiedBy>Theloris Solutions LLC</cp:lastModifiedBy>
  <cp:revision>1</cp:revision>
  <dcterms:created xsi:type="dcterms:W3CDTF">2026-06-16T18:15:43Z</dcterms:created>
  <dcterms:modified xsi:type="dcterms:W3CDTF">2026-06-16T18:15:43Z</dcterms:modified>
</cp:coreProperties>
</file>